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trictFirstAndLastChars="0" saveSubsetFonts="1" autoCompressPictures="0">
  <p:sldMasterIdLst>
    <p:sldMasterId id="2147483653" r:id="rId1"/>
  </p:sldMasterIdLst>
  <p:notesMasterIdLst>
    <p:notesMasterId r:id="rId25"/>
  </p:notesMasterIdLst>
  <p:sldIdLst>
    <p:sldId id="256" r:id="rId2"/>
    <p:sldId id="257" r:id="rId3"/>
    <p:sldId id="258" r:id="rId4"/>
    <p:sldId id="278" r:id="rId5"/>
    <p:sldId id="259" r:id="rId6"/>
    <p:sldId id="277" r:id="rId7"/>
    <p:sldId id="260" r:id="rId8"/>
    <p:sldId id="261" r:id="rId9"/>
    <p:sldId id="262" r:id="rId10"/>
    <p:sldId id="276"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54F8FE"/>
  </p:clrMru>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58" d="100"/>
          <a:sy n="58" d="100"/>
        </p:scale>
        <p:origin x="-1504" y="-104"/>
      </p:cViewPr>
      <p:guideLst>
        <p:guide orient="horz" pos="2400"/>
        <p:guide pos="32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1"/>
        <p:cNvGrpSpPr/>
        <p:nvPr/>
      </p:nvGrpSpPr>
      <p:grpSpPr>
        <a:xfrm>
          <a:off x="0" y="0"/>
          <a:ext cx="0" cy="0"/>
          <a:chOff x="0" y="0"/>
          <a:chExt cx="0" cy="0"/>
        </a:xfrm>
      </p:grpSpPr>
      <p:sp>
        <p:nvSpPr>
          <p:cNvPr id="22" name="Shape 2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 name="Shape 2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1" name="Shape 1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2" name="Shape 15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4316237" y="9650237"/>
            <a:ext cx="3302000" cy="508000"/>
          </a:xfrm>
          <a:prstGeom prst="rect">
            <a:avLst/>
          </a:prstGeom>
          <a:noFill/>
        </p:spPr>
        <p:txBody>
          <a:bodyPr lIns="101599" tIns="50799" rIns="101599" bIns="50799"/>
          <a:lstStyle/>
          <a:p>
            <a:fld id="{B5E0E162-0DBE-8E49-A003-6131A40962A5}" type="slidenum">
              <a:rPr lang="en-US">
                <a:latin typeface="Comic Sans MS" pitchFamily="-1" charset="0"/>
              </a:rPr>
              <a:pPr/>
              <a:t>3</a:t>
            </a:fld>
            <a:endParaRPr lang="en-US">
              <a:latin typeface="Comic Sans MS" pitchFamily="-1" charset="0"/>
            </a:endParaRPr>
          </a:p>
        </p:txBody>
      </p:sp>
      <p:sp>
        <p:nvSpPr>
          <p:cNvPr id="49155" name="Rectangle 2"/>
          <p:cNvSpPr>
            <a:spLocks noRot="1" noChangeArrowheads="1" noTextEdit="1"/>
          </p:cNvSpPr>
          <p:nvPr>
            <p:ph type="sldImg"/>
          </p:nvPr>
        </p:nvSpPr>
        <p:spPr>
          <a:xfrm>
            <a:off x="1270000" y="762000"/>
            <a:ext cx="5080000" cy="3810000"/>
          </a:xfrm>
          <a:ln/>
        </p:spPr>
      </p:sp>
      <p:sp>
        <p:nvSpPr>
          <p:cNvPr id="49156" name="Rectangle 3"/>
          <p:cNvSpPr>
            <a:spLocks noGrp="1" noChangeArrowheads="1"/>
          </p:cNvSpPr>
          <p:nvPr>
            <p:ph type="body" idx="1"/>
          </p:nvPr>
        </p:nvSpPr>
        <p:spPr>
          <a:noFill/>
          <a:ln/>
        </p:spPr>
        <p:txBody>
          <a:bodyPr/>
          <a:lstStyle/>
          <a:p>
            <a:endParaRPr lang="en-US">
              <a:latin typeface="Comic Sans MS"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a:noFill/>
          <a:ln>
            <a:noFill/>
          </a:ln>
        </p:spPr>
        <p:txBody>
          <a:bodyPr lIns="91425" tIns="91425" rIns="91425" bIns="91425" anchor="t"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a:noFill/>
          <a:ln>
            <a:noFill/>
          </a:ln>
        </p:spPr>
        <p:txBody>
          <a:bodyPr lIns="91425" tIns="91425" rIns="91425" b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a:noFill/>
          <a:ln>
            <a:noFill/>
          </a:ln>
        </p:spPr>
        <p:txBody>
          <a:bodyPr lIns="91425" tIns="91425" rIns="91425" b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677333"/>
            <a:ext cx="8636000" cy="1270000"/>
          </a:xfrm>
          <a:prstGeom prst="rect">
            <a:avLst/>
          </a:prstGeom>
        </p:spPr>
        <p:txBody>
          <a:bodyPr lIns="101599" tIns="50799" rIns="101599" bIns="50799"/>
          <a:lstStyle/>
          <a:p>
            <a:r>
              <a:rPr lang="en-US" smtClean="0"/>
              <a:t>Click to edit Master title style</a:t>
            </a:r>
            <a:endParaRPr lang="en-US"/>
          </a:p>
        </p:txBody>
      </p:sp>
      <p:sp>
        <p:nvSpPr>
          <p:cNvPr id="3" name="Text Placeholder 2"/>
          <p:cNvSpPr>
            <a:spLocks noGrp="1"/>
          </p:cNvSpPr>
          <p:nvPr>
            <p:ph type="body" sz="half" idx="1"/>
          </p:nvPr>
        </p:nvSpPr>
        <p:spPr>
          <a:xfrm>
            <a:off x="762000" y="2201333"/>
            <a:ext cx="4233333" cy="4572000"/>
          </a:xfrm>
          <a:prstGeom prst="rect">
            <a:avLst/>
          </a:prstGeom>
        </p:spPr>
        <p:txBody>
          <a:bodyPr lIns="101599" tIns="50799" rIns="101599" bIns="507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64667" y="2201333"/>
            <a:ext cx="4233333" cy="4572000"/>
          </a:xfrm>
          <a:prstGeom prst="rect">
            <a:avLst/>
          </a:prstGeom>
        </p:spPr>
        <p:txBody>
          <a:bodyPr lIns="101599" tIns="50799" rIns="101599" bIns="50799"/>
          <a:lstStyle/>
          <a:p>
            <a:pPr lvl="0"/>
            <a:endParaRPr lang="en-US" noProof="0" smtClean="0"/>
          </a:p>
        </p:txBody>
      </p:sp>
      <p:sp>
        <p:nvSpPr>
          <p:cNvPr id="5" name="Rectangle 7"/>
          <p:cNvSpPr>
            <a:spLocks noGrp="1" noChangeArrowheads="1"/>
          </p:cNvSpPr>
          <p:nvPr>
            <p:ph type="dt" sz="half" idx="10"/>
          </p:nvPr>
        </p:nvSpPr>
        <p:spPr>
          <a:xfrm>
            <a:off x="762000" y="6942667"/>
            <a:ext cx="2116667" cy="508000"/>
          </a:xfrm>
          <a:prstGeom prst="rect">
            <a:avLst/>
          </a:prstGeom>
          <a:ln/>
        </p:spPr>
        <p:txBody>
          <a:bodyPr lIns="101599" tIns="50799" rIns="101599" bIns="50799"/>
          <a:lstStyle>
            <a:lvl1pPr>
              <a:defRPr/>
            </a:lvl1pPr>
          </a:lstStyle>
          <a:p>
            <a:pPr>
              <a:defRPr/>
            </a:pPr>
            <a:endParaRPr lang="en-US"/>
          </a:p>
        </p:txBody>
      </p:sp>
      <p:sp>
        <p:nvSpPr>
          <p:cNvPr id="6" name="Rectangle 8"/>
          <p:cNvSpPr>
            <a:spLocks noGrp="1" noChangeArrowheads="1"/>
          </p:cNvSpPr>
          <p:nvPr>
            <p:ph type="ftr" sz="quarter" idx="11"/>
          </p:nvPr>
        </p:nvSpPr>
        <p:spPr>
          <a:xfrm>
            <a:off x="3471334" y="6942667"/>
            <a:ext cx="3217333" cy="508000"/>
          </a:xfrm>
          <a:prstGeom prst="rect">
            <a:avLst/>
          </a:prstGeom>
          <a:ln/>
        </p:spPr>
        <p:txBody>
          <a:bodyPr lIns="101599" tIns="50799" rIns="101599" bIns="50799"/>
          <a:lstStyle>
            <a:lvl1pPr>
              <a:defRPr/>
            </a:lvl1pPr>
          </a:lstStyle>
          <a:p>
            <a:pPr>
              <a:defRPr/>
            </a:pPr>
            <a:r>
              <a:rPr lang="en-US"/>
              <a:t>Copyright Cmassengale</a:t>
            </a:r>
          </a:p>
        </p:txBody>
      </p:sp>
      <p:sp>
        <p:nvSpPr>
          <p:cNvPr id="7" name="Rectangle 9"/>
          <p:cNvSpPr>
            <a:spLocks noGrp="1" noChangeArrowheads="1"/>
          </p:cNvSpPr>
          <p:nvPr>
            <p:ph type="sldNum" sz="quarter" idx="12"/>
          </p:nvPr>
        </p:nvSpPr>
        <p:spPr>
          <a:xfrm>
            <a:off x="7281333" y="6942667"/>
            <a:ext cx="2116667" cy="508000"/>
          </a:xfrm>
          <a:prstGeom prst="rect">
            <a:avLst/>
          </a:prstGeom>
          <a:ln/>
        </p:spPr>
        <p:txBody>
          <a:bodyPr lIns="101599" tIns="50799" rIns="101599" bIns="50799"/>
          <a:lstStyle>
            <a:lvl1pPr>
              <a:defRPr/>
            </a:lvl1pPr>
          </a:lstStyle>
          <a:p>
            <a:pPr>
              <a:defRPr/>
            </a:pPr>
            <a:fld id="{025BF0B6-0E58-7F49-B0E1-909CE7A5FC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3.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4.gif"/></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4" Type="http://schemas.openxmlformats.org/officeDocument/2006/relationships/hyperlink" Target="http://www.science.smith.edu/departments/Biology/Bio231/etc.html" TargetMode="External"/><Relationship Id="rId5" Type="http://schemas.openxmlformats.org/officeDocument/2006/relationships/hyperlink" Target="http://highered.mcgraw-hill.com/sites/0072437316/student_view0/chapter9/animations.html" TargetMode="External"/><Relationship Id="rId6" Type="http://schemas.openxmlformats.org/officeDocument/2006/relationships/hyperlink" Target="http://www.youtube.com/watch?v=-Gb2EzF_XqA"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7.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ciencecases.lib.buffalo.edu/cs/files/cellular_respiratio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gif"/><Relationship Id="rId3" Type="http://schemas.openxmlformats.org/officeDocument/2006/relationships/image" Target="../media/image8.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8"/>
        <p:cNvGrpSpPr/>
        <p:nvPr/>
      </p:nvGrpSpPr>
      <p:grpSpPr>
        <a:xfrm>
          <a:off x="0" y="0"/>
          <a:ext cx="0" cy="0"/>
          <a:chOff x="0" y="0"/>
          <a:chExt cx="0" cy="0"/>
        </a:xfrm>
      </p:grpSpPr>
      <p:pic>
        <p:nvPicPr>
          <p:cNvPr id="19" name="Shape 19"/>
          <p:cNvPicPr preferRelativeResize="0"/>
          <p:nvPr/>
        </p:nvPicPr>
        <p:blipFill>
          <a:blip r:embed="rId3">
            <a:alphaModFix/>
          </a:blip>
          <a:stretch>
            <a:fillRect/>
          </a:stretch>
        </p:blipFill>
        <p:spPr>
          <a:xfrm>
            <a:off x="914400" y="1422375"/>
            <a:ext cx="7912100" cy="5715000"/>
          </a:xfrm>
          <a:prstGeom prst="rect">
            <a:avLst/>
          </a:prstGeom>
          <a:noFill/>
          <a:ln>
            <a:noFill/>
          </a:ln>
        </p:spPr>
      </p:pic>
      <p:sp>
        <p:nvSpPr>
          <p:cNvPr id="20" name="Shape 20"/>
          <p:cNvSpPr txBox="1"/>
          <p:nvPr/>
        </p:nvSpPr>
        <p:spPr>
          <a:xfrm>
            <a:off x="2032000" y="304800"/>
            <a:ext cx="5600825" cy="8664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4800">
                <a:solidFill>
                  <a:srgbClr val="000000"/>
                </a:solidFill>
                <a:latin typeface="Arial"/>
                <a:ea typeface="Arial"/>
                <a:cs typeface="Arial"/>
                <a:sym typeface="Arial"/>
              </a:rPr>
              <a:t>Cellular Respiration</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Shape 60"/>
          <p:cNvPicPr preferRelativeResize="0"/>
          <p:nvPr/>
        </p:nvPicPr>
        <p:blipFill>
          <a:blip r:embed="rId2">
            <a:alphaModFix/>
          </a:blip>
          <a:stretch>
            <a:fillRect/>
          </a:stretch>
        </p:blipFill>
        <p:spPr>
          <a:xfrm>
            <a:off x="160059" y="409181"/>
            <a:ext cx="9573361" cy="7010400"/>
          </a:xfrm>
          <a:prstGeom prst="rect">
            <a:avLst/>
          </a:prstGeom>
          <a:noFill/>
          <a:ln>
            <a:noFill/>
          </a:ln>
        </p:spPr>
      </p:pic>
      <p:sp>
        <p:nvSpPr>
          <p:cNvPr id="5" name="Shape 61"/>
          <p:cNvSpPr txBox="1"/>
          <p:nvPr/>
        </p:nvSpPr>
        <p:spPr>
          <a:xfrm rot="5400000">
            <a:off x="7612974" y="1969075"/>
            <a:ext cx="3906502" cy="577950"/>
          </a:xfrm>
          <a:prstGeom prst="rect">
            <a:avLst/>
          </a:prstGeom>
          <a:solidFill>
            <a:srgbClr val="00FFFF"/>
          </a:solidFill>
          <a:ln>
            <a:noFill/>
          </a:ln>
        </p:spPr>
        <p:txBody>
          <a:bodyPr lIns="38100" tIns="38100" rIns="38100" bIns="38100" anchor="t" anchorCtr="0">
            <a:noAutofit/>
          </a:bodyPr>
          <a:lstStyle/>
          <a:p>
            <a:pPr algn="ctr" rtl="0">
              <a:lnSpc>
                <a:spcPct val="100000"/>
              </a:lnSpc>
              <a:spcBef>
                <a:spcPts val="0"/>
              </a:spcBef>
              <a:buNone/>
            </a:pPr>
            <a:r>
              <a:rPr lang="en-US" sz="2000" b="1" dirty="0" smtClean="0">
                <a:solidFill>
                  <a:srgbClr val="000000"/>
                </a:solidFill>
                <a:latin typeface="Arial"/>
                <a:ea typeface="Arial"/>
                <a:cs typeface="Arial"/>
                <a:sym typeface="Arial"/>
              </a:rPr>
              <a:t>Step 1:</a:t>
            </a:r>
            <a:r>
              <a:rPr lang="en-US" sz="2666" b="1" dirty="0" smtClean="0">
                <a:solidFill>
                  <a:srgbClr val="000000"/>
                </a:solidFill>
                <a:latin typeface="Arial"/>
                <a:ea typeface="Arial"/>
                <a:cs typeface="Arial"/>
                <a:sym typeface="Arial"/>
              </a:rPr>
              <a:t>  GLYCOLYSIS</a:t>
            </a:r>
            <a:endParaRPr lang="en-US" sz="2666" b="1" dirty="0">
              <a:solidFill>
                <a:srgbClr val="000000"/>
              </a:solidFill>
              <a:latin typeface="Arial"/>
              <a:ea typeface="Arial"/>
              <a:cs typeface="Arial"/>
              <a:sym typeface="Arial"/>
            </a:endParaRPr>
          </a:p>
        </p:txBody>
      </p:sp>
      <p:sp>
        <p:nvSpPr>
          <p:cNvPr id="6" name="Oval 5"/>
          <p:cNvSpPr/>
          <p:nvPr/>
        </p:nvSpPr>
        <p:spPr>
          <a:xfrm>
            <a:off x="6315205" y="5427946"/>
            <a:ext cx="3418215" cy="1139520"/>
          </a:xfrm>
          <a:prstGeom prst="ellipse">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60058" y="6089040"/>
            <a:ext cx="3075831" cy="1417526"/>
          </a:xfrm>
          <a:prstGeom prst="ellipse">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65624"/>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2000" dirty="0" smtClean="0">
                <a:solidFill>
                  <a:srgbClr val="000000"/>
                </a:solidFill>
                <a:latin typeface="Arial"/>
                <a:ea typeface="Arial"/>
                <a:cs typeface="Arial"/>
                <a:sym typeface="Arial"/>
              </a:rPr>
              <a:t>Step </a:t>
            </a:r>
            <a:r>
              <a:rPr lang="en-US" sz="4266" dirty="0" smtClean="0">
                <a:solidFill>
                  <a:srgbClr val="000000"/>
                </a:solidFill>
                <a:latin typeface="Arial"/>
                <a:ea typeface="Arial"/>
                <a:cs typeface="Arial"/>
                <a:sym typeface="Arial"/>
              </a:rPr>
              <a:t>2</a:t>
            </a:r>
            <a:r>
              <a:rPr lang="en-US" sz="4266" dirty="0">
                <a:solidFill>
                  <a:srgbClr val="000000"/>
                </a:solidFill>
                <a:latin typeface="Arial"/>
                <a:ea typeface="Arial"/>
                <a:cs typeface="Arial"/>
                <a:sym typeface="Arial"/>
              </a:rPr>
              <a:t>. Citric Acid or Krebs Cycle</a:t>
            </a:r>
          </a:p>
        </p:txBody>
      </p:sp>
      <p:sp>
        <p:nvSpPr>
          <p:cNvPr id="69" name="Shape 69"/>
          <p:cNvSpPr txBox="1">
            <a:spLocks noGrp="1"/>
          </p:cNvSpPr>
          <p:nvPr>
            <p:ph type="body" idx="1"/>
          </p:nvPr>
        </p:nvSpPr>
        <p:spPr>
          <a:xfrm>
            <a:off x="34794" y="5959581"/>
            <a:ext cx="10160000" cy="1281175"/>
          </a:xfrm>
          <a:prstGeom prst="rect">
            <a:avLst/>
          </a:prstGeom>
        </p:spPr>
        <p:txBody>
          <a:bodyPr lIns="38100" tIns="38100" rIns="38100" bIns="38100" anchor="t" anchorCtr="0">
            <a:noAutofit/>
          </a:bodyPr>
          <a:lstStyle/>
          <a:p>
            <a:pPr rtl="0">
              <a:lnSpc>
                <a:spcPct val="100000"/>
              </a:lnSpc>
              <a:spcBef>
                <a:spcPts val="0"/>
              </a:spcBef>
              <a:buNone/>
            </a:pPr>
            <a:r>
              <a:rPr lang="en-US" sz="2666" dirty="0">
                <a:solidFill>
                  <a:srgbClr val="000000"/>
                </a:solidFill>
                <a:latin typeface="Arial"/>
                <a:ea typeface="Arial"/>
                <a:cs typeface="Arial"/>
                <a:sym typeface="Arial"/>
              </a:rPr>
              <a:t>a) </a:t>
            </a:r>
            <a:r>
              <a:rPr lang="en-US" sz="3200" b="1" dirty="0">
                <a:solidFill>
                  <a:srgbClr val="000000"/>
                </a:solidFill>
                <a:latin typeface="Arial"/>
                <a:ea typeface="Arial"/>
                <a:cs typeface="Arial"/>
                <a:sym typeface="Arial"/>
              </a:rPr>
              <a:t>occurs in the mitochondria</a:t>
            </a:r>
            <a:r>
              <a:rPr lang="en-US" sz="2666" dirty="0">
                <a:solidFill>
                  <a:srgbClr val="000000"/>
                </a:solidFill>
                <a:latin typeface="Arial"/>
                <a:ea typeface="Arial"/>
                <a:cs typeface="Arial"/>
                <a:sym typeface="Arial"/>
              </a:rPr>
              <a:t/>
            </a:r>
            <a:br>
              <a:rPr lang="en-US" sz="2666" dirty="0">
                <a:solidFill>
                  <a:srgbClr val="000000"/>
                </a:solidFill>
                <a:latin typeface="Arial"/>
                <a:ea typeface="Arial"/>
                <a:cs typeface="Arial"/>
                <a:sym typeface="Arial"/>
              </a:rPr>
            </a:br>
            <a:r>
              <a:rPr lang="en-US" sz="2666" dirty="0">
                <a:solidFill>
                  <a:srgbClr val="000000"/>
                </a:solidFill>
                <a:latin typeface="Arial"/>
                <a:ea typeface="Arial"/>
                <a:cs typeface="Arial"/>
                <a:sym typeface="Arial"/>
              </a:rPr>
              <a:t/>
            </a:r>
            <a:br>
              <a:rPr lang="en-US" sz="2666" dirty="0">
                <a:solidFill>
                  <a:srgbClr val="000000"/>
                </a:solidFill>
                <a:latin typeface="Arial"/>
                <a:ea typeface="Arial"/>
                <a:cs typeface="Arial"/>
                <a:sym typeface="Arial"/>
              </a:rPr>
            </a:br>
            <a:r>
              <a:rPr lang="en-US" sz="2666" dirty="0" err="1">
                <a:solidFill>
                  <a:srgbClr val="000000"/>
                </a:solidFill>
                <a:latin typeface="Arial"/>
                <a:ea typeface="Arial"/>
                <a:cs typeface="Arial"/>
                <a:sym typeface="Arial"/>
              </a:rPr>
              <a:t>b</a:t>
            </a:r>
            <a:r>
              <a:rPr lang="en-US" sz="2666" dirty="0">
                <a:solidFill>
                  <a:srgbClr val="000000"/>
                </a:solidFill>
                <a:latin typeface="Arial"/>
                <a:ea typeface="Arial"/>
                <a:cs typeface="Arial"/>
                <a:sym typeface="Arial"/>
              </a:rPr>
              <a:t>) an </a:t>
            </a:r>
            <a:r>
              <a:rPr lang="en-US" sz="3200" b="1" dirty="0">
                <a:solidFill>
                  <a:srgbClr val="000000"/>
                </a:solidFill>
                <a:latin typeface="Arial"/>
                <a:ea typeface="Arial"/>
                <a:cs typeface="Arial"/>
                <a:sym typeface="Arial"/>
              </a:rPr>
              <a:t>aerobic process</a:t>
            </a:r>
            <a:r>
              <a:rPr lang="en-US" sz="2666" dirty="0">
                <a:solidFill>
                  <a:srgbClr val="000000"/>
                </a:solidFill>
                <a:latin typeface="Arial"/>
                <a:ea typeface="Arial"/>
                <a:cs typeface="Arial"/>
                <a:sym typeface="Arial"/>
              </a:rPr>
              <a:t>; will proceed only in the presence of </a:t>
            </a:r>
            <a:r>
              <a:rPr lang="en-US" sz="2666" dirty="0" smtClean="0">
                <a:solidFill>
                  <a:srgbClr val="000000"/>
                </a:solidFill>
                <a:latin typeface="Arial"/>
                <a:ea typeface="Arial"/>
                <a:cs typeface="Arial"/>
                <a:sym typeface="Arial"/>
              </a:rPr>
              <a:t>O</a:t>
            </a:r>
            <a:r>
              <a:rPr lang="en-US" sz="2666" baseline="-25000" dirty="0" smtClean="0">
                <a:solidFill>
                  <a:srgbClr val="000000"/>
                </a:solidFill>
                <a:latin typeface="Arial"/>
                <a:ea typeface="Arial"/>
                <a:cs typeface="Arial"/>
                <a:sym typeface="Arial"/>
              </a:rPr>
              <a:t>2</a:t>
            </a:r>
            <a:r>
              <a:rPr lang="en-US" sz="2666" dirty="0" smtClean="0">
                <a:solidFill>
                  <a:srgbClr val="000000"/>
                </a:solidFill>
                <a:latin typeface="Arial"/>
                <a:ea typeface="Arial"/>
                <a:cs typeface="Arial"/>
                <a:sym typeface="Arial"/>
              </a:rPr>
              <a:t>.</a:t>
            </a:r>
            <a:endParaRPr lang="en-US" sz="2666" dirty="0">
              <a:solidFill>
                <a:srgbClr val="000000"/>
              </a:solidFill>
              <a:latin typeface="Arial"/>
              <a:ea typeface="Arial"/>
              <a:cs typeface="Arial"/>
              <a:sym typeface="Arial"/>
            </a:endParaRPr>
          </a:p>
        </p:txBody>
      </p:sp>
      <p:pic>
        <p:nvPicPr>
          <p:cNvPr id="70" name="Shape 70"/>
          <p:cNvPicPr preferRelativeResize="0"/>
          <p:nvPr/>
        </p:nvPicPr>
        <p:blipFill>
          <a:blip r:embed="rId3">
            <a:alphaModFix/>
          </a:blip>
          <a:stretch>
            <a:fillRect/>
          </a:stretch>
        </p:blipFill>
        <p:spPr>
          <a:xfrm>
            <a:off x="304800" y="1320800"/>
            <a:ext cx="6430474" cy="4287474"/>
          </a:xfrm>
          <a:prstGeom prst="rect">
            <a:avLst/>
          </a:prstGeom>
          <a:noFill/>
          <a:ln>
            <a:noFill/>
          </a:ln>
        </p:spPr>
      </p:pic>
      <p:sp>
        <p:nvSpPr>
          <p:cNvPr id="71" name="Shape 71"/>
          <p:cNvSpPr txBox="1"/>
          <p:nvPr/>
        </p:nvSpPr>
        <p:spPr>
          <a:xfrm>
            <a:off x="7622782" y="3375068"/>
            <a:ext cx="2360900" cy="145235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400" i="1" dirty="0">
                <a:solidFill>
                  <a:srgbClr val="FF0000"/>
                </a:solidFill>
                <a:latin typeface="Arial"/>
                <a:ea typeface="Arial"/>
                <a:cs typeface="Arial"/>
                <a:sym typeface="Arial"/>
              </a:rPr>
              <a:t>It is not necessary to know the individual </a:t>
            </a:r>
            <a:r>
              <a:rPr lang="en-US" sz="2400" i="1" dirty="0" smtClean="0">
                <a:solidFill>
                  <a:srgbClr val="FF0000"/>
                </a:solidFill>
                <a:latin typeface="Arial"/>
                <a:ea typeface="Arial"/>
                <a:cs typeface="Arial"/>
                <a:sym typeface="Arial"/>
              </a:rPr>
              <a:t>steps!</a:t>
            </a:r>
            <a:endParaRPr lang="en-US" sz="2400" i="1" dirty="0">
              <a:solidFill>
                <a:srgbClr val="FF0000"/>
              </a:solidFill>
              <a:latin typeface="Arial"/>
              <a:ea typeface="Arial"/>
              <a:cs typeface="Arial"/>
              <a:sym typeface="Aria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293449" y="421425"/>
            <a:ext cx="4160249" cy="6572274"/>
          </a:xfrm>
          <a:prstGeom prst="rect">
            <a:avLst/>
          </a:prstGeom>
        </p:spPr>
        <p:txBody>
          <a:bodyPr lIns="38100" tIns="38100" rIns="38100" bIns="38100" anchor="t" anchorCtr="0">
            <a:noAutofit/>
          </a:bodyPr>
          <a:lstStyle/>
          <a:p>
            <a:pPr rtl="0">
              <a:lnSpc>
                <a:spcPct val="100000"/>
              </a:lnSpc>
              <a:spcBef>
                <a:spcPts val="0"/>
              </a:spcBef>
              <a:buNone/>
            </a:pPr>
            <a:r>
              <a:rPr lang="en-US" sz="2400" i="1" dirty="0" smtClean="0">
                <a:solidFill>
                  <a:srgbClr val="000000"/>
                </a:solidFill>
                <a:latin typeface="Arial"/>
                <a:ea typeface="Arial"/>
                <a:cs typeface="Arial"/>
                <a:sym typeface="Arial"/>
              </a:rPr>
              <a:t>[Continued]</a:t>
            </a:r>
          </a:p>
          <a:p>
            <a:pPr rtl="0">
              <a:lnSpc>
                <a:spcPct val="100000"/>
              </a:lnSpc>
              <a:spcBef>
                <a:spcPts val="0"/>
              </a:spcBef>
              <a:buNone/>
            </a:pPr>
            <a:endParaRPr lang="en-US" dirty="0" smtClean="0"/>
          </a:p>
          <a:p>
            <a:pPr rtl="0">
              <a:lnSpc>
                <a:spcPct val="100000"/>
              </a:lnSpc>
              <a:spcBef>
                <a:spcPts val="0"/>
              </a:spcBef>
              <a:buNone/>
            </a:pPr>
            <a:r>
              <a:rPr lang="en-US" sz="2666" dirty="0" smtClean="0">
                <a:solidFill>
                  <a:srgbClr val="000000"/>
                </a:solidFill>
                <a:latin typeface="Arial"/>
                <a:ea typeface="Arial"/>
                <a:cs typeface="Arial"/>
                <a:sym typeface="Arial"/>
              </a:rPr>
              <a:t>net </a:t>
            </a:r>
            <a:r>
              <a:rPr lang="en-US" sz="2666" dirty="0">
                <a:solidFill>
                  <a:srgbClr val="000000"/>
                </a:solidFill>
                <a:latin typeface="Arial"/>
                <a:ea typeface="Arial"/>
                <a:cs typeface="Arial"/>
                <a:sym typeface="Arial"/>
              </a:rPr>
              <a:t>yield of 2 ATP </a:t>
            </a:r>
          </a:p>
          <a:p>
            <a:pPr rtl="0">
              <a:lnSpc>
                <a:spcPct val="100000"/>
              </a:lnSpc>
              <a:spcBef>
                <a:spcPts val="0"/>
              </a:spcBef>
              <a:buNone/>
            </a:pPr>
            <a:r>
              <a:rPr lang="en-US" sz="2666" dirty="0">
                <a:solidFill>
                  <a:srgbClr val="000000"/>
                </a:solidFill>
                <a:latin typeface="Arial"/>
                <a:ea typeface="Arial"/>
                <a:cs typeface="Arial"/>
                <a:sym typeface="Arial"/>
              </a:rPr>
              <a:t>net yield of 6 NADH</a:t>
            </a:r>
            <a:r>
              <a:rPr lang="en-US" sz="2666" dirty="0" smtClean="0">
                <a:solidFill>
                  <a:srgbClr val="000000"/>
                </a:solidFill>
                <a:latin typeface="Arial"/>
                <a:ea typeface="Arial"/>
                <a:cs typeface="Arial"/>
                <a:sym typeface="Arial"/>
              </a:rPr>
              <a:t> </a:t>
            </a:r>
          </a:p>
          <a:p>
            <a:pPr rtl="0">
              <a:lnSpc>
                <a:spcPct val="100000"/>
              </a:lnSpc>
              <a:spcBef>
                <a:spcPts val="0"/>
              </a:spcBef>
              <a:buNone/>
            </a:pPr>
            <a:r>
              <a:rPr lang="en-US" dirty="0" smtClean="0"/>
              <a:t>		</a:t>
            </a:r>
            <a:r>
              <a:rPr lang="en-US" sz="2666" dirty="0" smtClean="0">
                <a:solidFill>
                  <a:srgbClr val="000000"/>
                </a:solidFill>
                <a:latin typeface="Arial"/>
                <a:ea typeface="Arial"/>
                <a:cs typeface="Arial"/>
                <a:sym typeface="Arial"/>
              </a:rPr>
              <a:t>and </a:t>
            </a:r>
            <a:r>
              <a:rPr lang="en-US" sz="2666" dirty="0">
                <a:solidFill>
                  <a:srgbClr val="000000"/>
                </a:solidFill>
                <a:latin typeface="Arial"/>
                <a:ea typeface="Arial"/>
                <a:cs typeface="Arial"/>
                <a:sym typeface="Arial"/>
              </a:rPr>
              <a:t>2 FADH2  --&gt;</a:t>
            </a:r>
            <a:r>
              <a:rPr lang="en-US" sz="2666" dirty="0" smtClean="0">
                <a:solidFill>
                  <a:srgbClr val="000000"/>
                </a:solidFill>
                <a:latin typeface="Arial"/>
                <a:ea typeface="Arial"/>
                <a:cs typeface="Arial"/>
                <a:sym typeface="Arial"/>
              </a:rPr>
              <a:t> 	     sent </a:t>
            </a:r>
            <a:r>
              <a:rPr lang="en-US" sz="2666" dirty="0">
                <a:solidFill>
                  <a:srgbClr val="000000"/>
                </a:solidFill>
                <a:latin typeface="Arial"/>
                <a:ea typeface="Arial"/>
                <a:cs typeface="Arial"/>
                <a:sym typeface="Arial"/>
              </a:rPr>
              <a:t>to</a:t>
            </a:r>
            <a:r>
              <a:rPr lang="en-US" sz="2666" dirty="0" smtClean="0">
                <a:solidFill>
                  <a:srgbClr val="000000"/>
                </a:solidFill>
                <a:latin typeface="Arial"/>
                <a:ea typeface="Arial"/>
                <a:cs typeface="Arial"/>
                <a:sym typeface="Arial"/>
              </a:rPr>
              <a:t> </a:t>
            </a:r>
          </a:p>
          <a:p>
            <a:pPr rtl="0">
              <a:lnSpc>
                <a:spcPct val="100000"/>
              </a:lnSpc>
              <a:spcBef>
                <a:spcPts val="0"/>
              </a:spcBef>
              <a:buNone/>
            </a:pPr>
            <a:r>
              <a:rPr lang="en-US" sz="2666" u="sng" dirty="0" smtClean="0">
                <a:solidFill>
                  <a:srgbClr val="000000"/>
                </a:solidFill>
                <a:latin typeface="Arial"/>
                <a:ea typeface="Arial"/>
                <a:cs typeface="Arial"/>
                <a:sym typeface="Arial"/>
              </a:rPr>
              <a:t>E</a:t>
            </a:r>
            <a:r>
              <a:rPr lang="en-US" sz="2666" dirty="0" smtClean="0">
                <a:solidFill>
                  <a:srgbClr val="000000"/>
                </a:solidFill>
                <a:latin typeface="Arial"/>
                <a:ea typeface="Arial"/>
                <a:cs typeface="Arial"/>
                <a:sym typeface="Arial"/>
              </a:rPr>
              <a:t>lectron </a:t>
            </a:r>
            <a:r>
              <a:rPr lang="en-US" sz="2666" u="sng" dirty="0" smtClean="0">
                <a:solidFill>
                  <a:srgbClr val="000000"/>
                </a:solidFill>
                <a:latin typeface="Arial"/>
                <a:ea typeface="Arial"/>
                <a:cs typeface="Arial"/>
                <a:sym typeface="Arial"/>
              </a:rPr>
              <a:t>T</a:t>
            </a:r>
            <a:r>
              <a:rPr lang="en-US" sz="2666" dirty="0" smtClean="0">
                <a:solidFill>
                  <a:srgbClr val="000000"/>
                </a:solidFill>
                <a:latin typeface="Arial"/>
                <a:ea typeface="Arial"/>
                <a:cs typeface="Arial"/>
                <a:sym typeface="Arial"/>
              </a:rPr>
              <a:t>ransport </a:t>
            </a:r>
            <a:r>
              <a:rPr lang="en-US" sz="2666" u="sng" dirty="0" smtClean="0">
                <a:solidFill>
                  <a:srgbClr val="000000"/>
                </a:solidFill>
                <a:latin typeface="Arial"/>
                <a:ea typeface="Arial"/>
                <a:cs typeface="Arial"/>
                <a:sym typeface="Arial"/>
              </a:rPr>
              <a:t>C</a:t>
            </a:r>
            <a:r>
              <a:rPr lang="en-US" sz="2666" dirty="0" smtClean="0">
                <a:solidFill>
                  <a:srgbClr val="000000"/>
                </a:solidFill>
                <a:latin typeface="Arial"/>
                <a:ea typeface="Arial"/>
                <a:cs typeface="Arial"/>
                <a:sym typeface="Arial"/>
              </a:rPr>
              <a:t>hain</a:t>
            </a:r>
          </a:p>
          <a:p>
            <a:pPr rtl="0">
              <a:lnSpc>
                <a:spcPct val="100000"/>
              </a:lnSpc>
              <a:spcBef>
                <a:spcPts val="0"/>
              </a:spcBef>
              <a:buNone/>
            </a:pPr>
            <a:r>
              <a:rPr lang="en-US" sz="2666" dirty="0">
                <a:solidFill>
                  <a:srgbClr val="000000"/>
                </a:solidFill>
                <a:latin typeface="Arial"/>
                <a:ea typeface="Arial"/>
                <a:cs typeface="Arial"/>
                <a:sym typeface="Arial"/>
              </a:rPr>
              <a:t>                  </a:t>
            </a:r>
          </a:p>
          <a:p>
            <a:pPr rtl="0">
              <a:lnSpc>
                <a:spcPct val="100000"/>
              </a:lnSpc>
              <a:spcBef>
                <a:spcPts val="0"/>
              </a:spcBef>
              <a:buNone/>
            </a:pPr>
            <a:endParaRPr sz="2666" dirty="0" smtClean="0">
              <a:solidFill>
                <a:srgbClr val="000000"/>
              </a:solidFill>
              <a:latin typeface="Arial"/>
              <a:ea typeface="Arial"/>
              <a:cs typeface="Arial"/>
              <a:sym typeface="Arial"/>
            </a:endParaRPr>
          </a:p>
          <a:p>
            <a:pPr rtl="0">
              <a:lnSpc>
                <a:spcPct val="100000"/>
              </a:lnSpc>
              <a:spcBef>
                <a:spcPts val="0"/>
              </a:spcBef>
              <a:buNone/>
            </a:pPr>
            <a:r>
              <a:rPr lang="en-US" dirty="0" err="1"/>
              <a:t>c</a:t>
            </a:r>
            <a:r>
              <a:rPr lang="en-US" sz="2666" dirty="0" smtClean="0">
                <a:solidFill>
                  <a:srgbClr val="000000"/>
                </a:solidFill>
                <a:latin typeface="Arial"/>
                <a:ea typeface="Arial"/>
                <a:cs typeface="Arial"/>
                <a:sym typeface="Arial"/>
              </a:rPr>
              <a:t>) </a:t>
            </a:r>
            <a:r>
              <a:rPr lang="en-US" sz="2666" dirty="0">
                <a:solidFill>
                  <a:srgbClr val="000000"/>
                </a:solidFill>
                <a:latin typeface="Arial"/>
                <a:ea typeface="Arial"/>
                <a:cs typeface="Arial"/>
                <a:sym typeface="Arial"/>
              </a:rPr>
              <a:t>in this stage of cellular respiration, the oxidation of glucose to CO</a:t>
            </a:r>
            <a:r>
              <a:rPr lang="en-US" sz="2666" baseline="-25000" dirty="0">
                <a:solidFill>
                  <a:srgbClr val="000000"/>
                </a:solidFill>
                <a:latin typeface="Arial"/>
                <a:ea typeface="Arial"/>
                <a:cs typeface="Arial"/>
                <a:sym typeface="Arial"/>
              </a:rPr>
              <a:t>2</a:t>
            </a:r>
            <a:r>
              <a:rPr lang="en-US" sz="2666" dirty="0">
                <a:solidFill>
                  <a:srgbClr val="000000"/>
                </a:solidFill>
                <a:latin typeface="Arial"/>
                <a:ea typeface="Arial"/>
                <a:cs typeface="Arial"/>
                <a:sym typeface="Arial"/>
              </a:rPr>
              <a:t> is completed.</a:t>
            </a: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a:solidFill>
                  <a:srgbClr val="000000"/>
                </a:solidFill>
                <a:latin typeface="Arial"/>
                <a:ea typeface="Arial"/>
                <a:cs typeface="Arial"/>
                <a:sym typeface="Arial"/>
              </a:rPr>
              <a:t>(this is why we exhale carbon dioxide)</a:t>
            </a:r>
          </a:p>
        </p:txBody>
      </p:sp>
      <p:pic>
        <p:nvPicPr>
          <p:cNvPr id="77" name="Shape 77"/>
          <p:cNvPicPr preferRelativeResize="0"/>
          <p:nvPr/>
        </p:nvPicPr>
        <p:blipFill>
          <a:blip r:embed="rId3">
            <a:alphaModFix/>
          </a:blip>
          <a:stretch>
            <a:fillRect/>
          </a:stretch>
        </p:blipFill>
        <p:spPr>
          <a:xfrm>
            <a:off x="4813751" y="84827"/>
            <a:ext cx="5253374" cy="7517775"/>
          </a:xfrm>
          <a:prstGeom prst="rect">
            <a:avLst/>
          </a:prstGeom>
          <a:noFill/>
          <a:ln>
            <a:noFill/>
          </a:ln>
        </p:spPr>
      </p:pic>
      <p:sp>
        <p:nvSpPr>
          <p:cNvPr id="4" name="Oval 3"/>
          <p:cNvSpPr/>
          <p:nvPr/>
        </p:nvSpPr>
        <p:spPr>
          <a:xfrm>
            <a:off x="8837808" y="3896987"/>
            <a:ext cx="800274" cy="1096028"/>
          </a:xfrm>
          <a:prstGeom prst="ellipse">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4266">
                <a:solidFill>
                  <a:srgbClr val="000000"/>
                </a:solidFill>
                <a:latin typeface="Arial"/>
                <a:ea typeface="Arial"/>
                <a:cs typeface="Arial"/>
                <a:sym typeface="Arial"/>
              </a:rPr>
              <a:t>3. Electron Transport System:</a:t>
            </a:r>
          </a:p>
        </p:txBody>
      </p:sp>
      <p:sp>
        <p:nvSpPr>
          <p:cNvPr id="83" name="Shape 83"/>
          <p:cNvSpPr txBox="1">
            <a:spLocks noGrp="1"/>
          </p:cNvSpPr>
          <p:nvPr>
            <p:ph type="body" idx="1"/>
          </p:nvPr>
        </p:nvSpPr>
        <p:spPr>
          <a:xfrm>
            <a:off x="297225" y="1847525"/>
            <a:ext cx="5040975" cy="4849775"/>
          </a:xfrm>
          <a:prstGeom prst="rect">
            <a:avLst/>
          </a:prstGeom>
        </p:spPr>
        <p:txBody>
          <a:bodyPr lIns="38100" tIns="38100" rIns="38100" bIns="38100" anchor="t" anchorCtr="0">
            <a:noAutofit/>
          </a:bodyPr>
          <a:lstStyle/>
          <a:p>
            <a:pPr marL="514350" indent="-514350" rtl="0">
              <a:lnSpc>
                <a:spcPct val="100000"/>
              </a:lnSpc>
              <a:spcBef>
                <a:spcPts val="0"/>
              </a:spcBef>
              <a:buAutoNum type="alphaLcParenR"/>
            </a:pPr>
            <a:r>
              <a:rPr lang="en-US" sz="2666" dirty="0" smtClean="0">
                <a:solidFill>
                  <a:srgbClr val="000000"/>
                </a:solidFill>
                <a:latin typeface="Arial"/>
                <a:ea typeface="Arial"/>
                <a:cs typeface="Arial"/>
                <a:sym typeface="Arial"/>
              </a:rPr>
              <a:t>consists </a:t>
            </a:r>
            <a:r>
              <a:rPr lang="en-US" sz="2666" dirty="0">
                <a:solidFill>
                  <a:srgbClr val="000000"/>
                </a:solidFill>
                <a:latin typeface="Arial"/>
                <a:ea typeface="Arial"/>
                <a:cs typeface="Arial"/>
                <a:sym typeface="Arial"/>
              </a:rPr>
              <a:t>of a </a:t>
            </a:r>
            <a:r>
              <a:rPr lang="en-US" sz="2666" b="1" dirty="0">
                <a:solidFill>
                  <a:srgbClr val="000000"/>
                </a:solidFill>
                <a:latin typeface="Arial"/>
                <a:ea typeface="Arial"/>
                <a:cs typeface="Arial"/>
                <a:sym typeface="Arial"/>
              </a:rPr>
              <a:t>series of enzymes on the inner mitochondrial </a:t>
            </a:r>
            <a:r>
              <a:rPr lang="en-US" sz="2666" b="1" dirty="0" smtClean="0">
                <a:solidFill>
                  <a:srgbClr val="000000"/>
                </a:solidFill>
                <a:latin typeface="Arial"/>
                <a:ea typeface="Arial"/>
                <a:cs typeface="Arial"/>
                <a:sym typeface="Arial"/>
              </a:rPr>
              <a:t>membrane</a:t>
            </a:r>
          </a:p>
          <a:p>
            <a:pPr marL="514350" indent="-514350" rtl="0">
              <a:lnSpc>
                <a:spcPct val="100000"/>
              </a:lnSpc>
              <a:spcBef>
                <a:spcPts val="0"/>
              </a:spcBef>
            </a:pPr>
            <a:endParaRPr lang="en-US" sz="2666" b="1" dirty="0" smtClean="0">
              <a:solidFill>
                <a:srgbClr val="000000"/>
              </a:solidFill>
              <a:latin typeface="Arial"/>
              <a:ea typeface="Arial"/>
              <a:cs typeface="Arial"/>
              <a:sym typeface="Arial"/>
            </a:endParaRPr>
          </a:p>
          <a:p>
            <a:pPr rtl="0">
              <a:lnSpc>
                <a:spcPct val="100000"/>
              </a:lnSpc>
              <a:spcBef>
                <a:spcPts val="0"/>
              </a:spcBef>
              <a:buNone/>
            </a:pPr>
            <a:r>
              <a:rPr lang="en-US" sz="2666" dirty="0" err="1">
                <a:solidFill>
                  <a:srgbClr val="000000"/>
                </a:solidFill>
                <a:latin typeface="Arial"/>
                <a:ea typeface="Arial"/>
                <a:cs typeface="Arial"/>
                <a:sym typeface="Arial"/>
              </a:rPr>
              <a:t>b</a:t>
            </a:r>
            <a:r>
              <a:rPr lang="en-US" sz="2666" dirty="0">
                <a:solidFill>
                  <a:srgbClr val="000000"/>
                </a:solidFill>
                <a:latin typeface="Arial"/>
                <a:ea typeface="Arial"/>
                <a:cs typeface="Arial"/>
                <a:sym typeface="Arial"/>
              </a:rPr>
              <a:t>) </a:t>
            </a:r>
            <a:r>
              <a:rPr lang="en-US" sz="2666" b="1" dirty="0">
                <a:solidFill>
                  <a:srgbClr val="000000"/>
                </a:solidFill>
                <a:latin typeface="Arial"/>
                <a:ea typeface="Arial"/>
                <a:cs typeface="Arial"/>
                <a:sym typeface="Arial"/>
              </a:rPr>
              <a:t>electrons</a:t>
            </a:r>
            <a:r>
              <a:rPr lang="en-US" sz="2666" dirty="0">
                <a:solidFill>
                  <a:srgbClr val="000000"/>
                </a:solidFill>
                <a:latin typeface="Arial"/>
                <a:ea typeface="Arial"/>
                <a:cs typeface="Arial"/>
                <a:sym typeface="Arial"/>
              </a:rPr>
              <a:t> are </a:t>
            </a:r>
            <a:r>
              <a:rPr lang="en-US" sz="2666" b="1" dirty="0">
                <a:solidFill>
                  <a:schemeClr val="tx1"/>
                </a:solidFill>
                <a:latin typeface="Arial"/>
                <a:ea typeface="Arial"/>
                <a:cs typeface="Arial"/>
                <a:sym typeface="Arial"/>
              </a:rPr>
              <a:t>released from NADH</a:t>
            </a:r>
            <a:r>
              <a:rPr lang="en-US" sz="2666" b="1" dirty="0">
                <a:solidFill>
                  <a:srgbClr val="000000"/>
                </a:solidFill>
                <a:latin typeface="Arial"/>
                <a:ea typeface="Arial"/>
                <a:cs typeface="Arial"/>
                <a:sym typeface="Arial"/>
              </a:rPr>
              <a:t> and </a:t>
            </a:r>
            <a:r>
              <a:rPr lang="en-US" sz="2666" dirty="0">
                <a:solidFill>
                  <a:srgbClr val="000000"/>
                </a:solidFill>
                <a:latin typeface="Arial"/>
                <a:ea typeface="Arial"/>
                <a:cs typeface="Arial"/>
                <a:sym typeface="Arial"/>
              </a:rPr>
              <a:t>from </a:t>
            </a:r>
            <a:r>
              <a:rPr lang="en-US" sz="2666" b="1" dirty="0">
                <a:solidFill>
                  <a:srgbClr val="000000"/>
                </a:solidFill>
                <a:latin typeface="Arial"/>
                <a:ea typeface="Arial"/>
                <a:cs typeface="Arial"/>
                <a:sym typeface="Arial"/>
              </a:rPr>
              <a:t>FADH2</a:t>
            </a:r>
            <a:r>
              <a:rPr lang="en-US" sz="2666" dirty="0">
                <a:solidFill>
                  <a:srgbClr val="000000"/>
                </a:solidFill>
                <a:latin typeface="Arial"/>
                <a:ea typeface="Arial"/>
                <a:cs typeface="Arial"/>
                <a:sym typeface="Arial"/>
              </a:rPr>
              <a:t> </a:t>
            </a:r>
            <a:r>
              <a:rPr lang="en-US" sz="2666" b="1" dirty="0">
                <a:solidFill>
                  <a:srgbClr val="000000"/>
                </a:solidFill>
                <a:latin typeface="Arial"/>
                <a:ea typeface="Arial"/>
                <a:cs typeface="Arial"/>
                <a:sym typeface="Arial"/>
              </a:rPr>
              <a:t>and as they are passed along</a:t>
            </a:r>
            <a:r>
              <a:rPr lang="en-US" sz="2666" dirty="0">
                <a:solidFill>
                  <a:srgbClr val="000000"/>
                </a:solidFill>
                <a:latin typeface="Arial"/>
                <a:ea typeface="Arial"/>
                <a:cs typeface="Arial"/>
                <a:sym typeface="Arial"/>
              </a:rPr>
              <a:t> the series of enzymes, </a:t>
            </a:r>
            <a:r>
              <a:rPr lang="en-US" sz="2666" b="1" dirty="0">
                <a:solidFill>
                  <a:srgbClr val="000000"/>
                </a:solidFill>
                <a:latin typeface="Arial"/>
                <a:ea typeface="Arial"/>
                <a:cs typeface="Arial"/>
                <a:sym typeface="Arial"/>
              </a:rPr>
              <a:t>they give up energy</a:t>
            </a:r>
            <a:r>
              <a:rPr lang="en-US" sz="2666" dirty="0">
                <a:solidFill>
                  <a:srgbClr val="000000"/>
                </a:solidFill>
                <a:latin typeface="Arial"/>
                <a:ea typeface="Arial"/>
                <a:cs typeface="Arial"/>
                <a:sym typeface="Arial"/>
              </a:rPr>
              <a:t> which is used to fuel a process called </a:t>
            </a:r>
            <a:r>
              <a:rPr lang="en-US" sz="2666" u="sng" dirty="0" err="1">
                <a:solidFill>
                  <a:srgbClr val="000000"/>
                </a:solidFill>
                <a:latin typeface="Arial"/>
                <a:ea typeface="Arial"/>
                <a:cs typeface="Arial"/>
                <a:sym typeface="Arial"/>
              </a:rPr>
              <a:t>chemiosmosis</a:t>
            </a:r>
            <a:endParaRPr lang="en-US" sz="2666" u="sng" dirty="0">
              <a:solidFill>
                <a:srgbClr val="000000"/>
              </a:solidFill>
              <a:latin typeface="Arial"/>
              <a:ea typeface="Arial"/>
              <a:cs typeface="Arial"/>
              <a:sym typeface="Arial"/>
            </a:endParaRPr>
          </a:p>
          <a:p>
            <a:pPr rtl="0">
              <a:lnSpc>
                <a:spcPct val="100000"/>
              </a:lnSpc>
              <a:spcBef>
                <a:spcPts val="0"/>
              </a:spcBef>
              <a:buNone/>
            </a:pPr>
            <a:endParaRPr sz="2666" u="sng" dirty="0">
              <a:solidFill>
                <a:srgbClr val="000000"/>
              </a:solidFill>
              <a:latin typeface="Arial"/>
              <a:ea typeface="Arial"/>
              <a:cs typeface="Arial"/>
              <a:sym typeface="Arial"/>
            </a:endParaRPr>
          </a:p>
          <a:p>
            <a:pPr rtl="0">
              <a:lnSpc>
                <a:spcPct val="100000"/>
              </a:lnSpc>
              <a:spcBef>
                <a:spcPts val="0"/>
              </a:spcBef>
              <a:buNone/>
            </a:pPr>
            <a:r>
              <a:rPr lang="en-US" sz="2666" dirty="0">
                <a:solidFill>
                  <a:srgbClr val="000000"/>
                </a:solidFill>
                <a:latin typeface="Arial"/>
                <a:ea typeface="Arial"/>
                <a:cs typeface="Arial"/>
                <a:sym typeface="Arial"/>
              </a:rPr>
              <a:t>which </a:t>
            </a:r>
            <a:r>
              <a:rPr lang="en-US" sz="2666" b="1" dirty="0">
                <a:solidFill>
                  <a:srgbClr val="000000"/>
                </a:solidFill>
                <a:latin typeface="Arial"/>
                <a:ea typeface="Arial"/>
                <a:cs typeface="Arial"/>
                <a:sym typeface="Arial"/>
              </a:rPr>
              <a:t>drives ATP </a:t>
            </a:r>
            <a:r>
              <a:rPr lang="en-US" sz="2666" b="1" dirty="0" smtClean="0">
                <a:solidFill>
                  <a:srgbClr val="000000"/>
                </a:solidFill>
                <a:latin typeface="Arial"/>
                <a:ea typeface="Arial"/>
                <a:cs typeface="Arial"/>
                <a:sym typeface="Arial"/>
              </a:rPr>
              <a:t>synthesis!</a:t>
            </a:r>
            <a:endParaRPr lang="en-US" sz="2666" b="1" dirty="0">
              <a:solidFill>
                <a:srgbClr val="000000"/>
              </a:solidFill>
              <a:latin typeface="Arial"/>
              <a:ea typeface="Arial"/>
              <a:cs typeface="Arial"/>
              <a:sym typeface="Arial"/>
            </a:endParaRPr>
          </a:p>
        </p:txBody>
      </p:sp>
      <p:pic>
        <p:nvPicPr>
          <p:cNvPr id="84" name="Shape 84"/>
          <p:cNvPicPr preferRelativeResize="0"/>
          <p:nvPr/>
        </p:nvPicPr>
        <p:blipFill>
          <a:blip r:embed="rId3">
            <a:alphaModFix/>
          </a:blip>
          <a:stretch>
            <a:fillRect/>
          </a:stretch>
        </p:blipFill>
        <p:spPr>
          <a:xfrm>
            <a:off x="5588000" y="1117600"/>
            <a:ext cx="4171574" cy="6370550"/>
          </a:xfrm>
          <a:prstGeom prst="rect">
            <a:avLst/>
          </a:prstGeom>
          <a:noFill/>
          <a:ln>
            <a:noFill/>
          </a:ln>
        </p:spPr>
      </p:pic>
      <p:sp>
        <p:nvSpPr>
          <p:cNvPr id="5" name="Oval 4"/>
          <p:cNvSpPr/>
          <p:nvPr/>
        </p:nvSpPr>
        <p:spPr>
          <a:xfrm>
            <a:off x="8281095" y="6149286"/>
            <a:ext cx="1650303" cy="1338864"/>
          </a:xfrm>
          <a:prstGeom prst="ellipse">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255391" y="188585"/>
            <a:ext cx="9869815" cy="2925523"/>
          </a:xfrm>
          <a:prstGeom prst="rect">
            <a:avLst/>
          </a:prstGeom>
        </p:spPr>
        <p:txBody>
          <a:bodyPr lIns="38100" tIns="38100" rIns="38100" bIns="38100" anchor="t" anchorCtr="0">
            <a:noAutofit/>
          </a:bodyPr>
          <a:lstStyle/>
          <a:p>
            <a:pPr rtl="0">
              <a:lnSpc>
                <a:spcPct val="100000"/>
              </a:lnSpc>
              <a:spcBef>
                <a:spcPts val="0"/>
              </a:spcBef>
              <a:buNone/>
            </a:pPr>
            <a:r>
              <a:rPr lang="en-US" sz="3200" b="1" dirty="0" err="1">
                <a:solidFill>
                  <a:srgbClr val="000000"/>
                </a:solidFill>
                <a:latin typeface="Arial"/>
                <a:ea typeface="Arial"/>
                <a:cs typeface="Arial"/>
                <a:sym typeface="Arial"/>
              </a:rPr>
              <a:t>c</a:t>
            </a:r>
            <a:r>
              <a:rPr lang="en-US" sz="3200" b="1" dirty="0">
                <a:solidFill>
                  <a:srgbClr val="000000"/>
                </a:solidFill>
                <a:latin typeface="Arial"/>
                <a:ea typeface="Arial"/>
                <a:cs typeface="Arial"/>
                <a:sym typeface="Arial"/>
              </a:rPr>
              <a:t>) net yield of 32 or 34 ATP per glucose molecule</a:t>
            </a:r>
          </a:p>
          <a:p>
            <a:pPr rtl="0">
              <a:lnSpc>
                <a:spcPct val="100000"/>
              </a:lnSpc>
              <a:spcBef>
                <a:spcPts val="0"/>
              </a:spcBef>
              <a:buNone/>
            </a:pPr>
            <a:r>
              <a:rPr lang="en-US" sz="3200" b="1" dirty="0" err="1">
                <a:solidFill>
                  <a:srgbClr val="000000"/>
                </a:solidFill>
                <a:latin typeface="Arial"/>
                <a:ea typeface="Arial"/>
                <a:cs typeface="Arial"/>
                <a:sym typeface="Arial"/>
              </a:rPr>
              <a:t>d</a:t>
            </a:r>
            <a:r>
              <a:rPr lang="en-US" sz="3200" b="1" dirty="0">
                <a:solidFill>
                  <a:srgbClr val="000000"/>
                </a:solidFill>
                <a:latin typeface="Arial"/>
                <a:ea typeface="Arial"/>
                <a:cs typeface="Arial"/>
                <a:sym typeface="Arial"/>
              </a:rPr>
              <a:t>) 6 H</a:t>
            </a:r>
            <a:r>
              <a:rPr lang="en-US" sz="3200" b="1" baseline="-25000" dirty="0">
                <a:solidFill>
                  <a:srgbClr val="000000"/>
                </a:solidFill>
                <a:latin typeface="Arial"/>
                <a:ea typeface="Arial"/>
                <a:cs typeface="Arial"/>
                <a:sym typeface="Arial"/>
              </a:rPr>
              <a:t>2</a:t>
            </a:r>
            <a:r>
              <a:rPr lang="en-US" sz="3200" b="1" dirty="0">
                <a:solidFill>
                  <a:srgbClr val="000000"/>
                </a:solidFill>
                <a:latin typeface="Arial"/>
                <a:ea typeface="Arial"/>
                <a:cs typeface="Arial"/>
                <a:sym typeface="Arial"/>
              </a:rPr>
              <a:t>O are formed when the electrons unite</a:t>
            </a:r>
            <a:r>
              <a:rPr lang="en-US" sz="3200" b="1" dirty="0" smtClean="0">
                <a:solidFill>
                  <a:srgbClr val="000000"/>
                </a:solidFill>
                <a:latin typeface="Arial"/>
                <a:ea typeface="Arial"/>
                <a:cs typeface="Arial"/>
                <a:sym typeface="Arial"/>
              </a:rPr>
              <a:t> with 	O</a:t>
            </a:r>
            <a:r>
              <a:rPr lang="en-US" sz="3200" b="1" baseline="-25000" dirty="0" smtClean="0">
                <a:solidFill>
                  <a:srgbClr val="000000"/>
                </a:solidFill>
                <a:latin typeface="Arial"/>
                <a:ea typeface="Arial"/>
                <a:cs typeface="Arial"/>
                <a:sym typeface="Arial"/>
              </a:rPr>
              <a:t>2</a:t>
            </a:r>
            <a:r>
              <a:rPr lang="en-US" sz="3200" b="1" dirty="0">
                <a:solidFill>
                  <a:srgbClr val="000000"/>
                </a:solidFill>
                <a:latin typeface="Arial"/>
                <a:ea typeface="Arial"/>
                <a:cs typeface="Arial"/>
                <a:sym typeface="Arial"/>
              </a:rPr>
              <a:t>* at the end of electron transport chain. </a:t>
            </a:r>
          </a:p>
          <a:p>
            <a:pPr rtl="0">
              <a:lnSpc>
                <a:spcPct val="100000"/>
              </a:lnSpc>
              <a:spcBef>
                <a:spcPts val="0"/>
              </a:spcBef>
              <a:buNone/>
            </a:pPr>
            <a:endParaRPr sz="2666" b="1" dirty="0">
              <a:solidFill>
                <a:srgbClr val="000000"/>
              </a:solidFill>
              <a:latin typeface="Arial"/>
              <a:ea typeface="Arial"/>
              <a:cs typeface="Arial"/>
              <a:sym typeface="Arial"/>
            </a:endParaRPr>
          </a:p>
          <a:p>
            <a:pPr rtl="0">
              <a:lnSpc>
                <a:spcPct val="100000"/>
              </a:lnSpc>
              <a:spcBef>
                <a:spcPts val="0"/>
              </a:spcBef>
              <a:buNone/>
            </a:pPr>
            <a:r>
              <a:rPr lang="en-US" sz="2666" b="1" i="1" dirty="0">
                <a:solidFill>
                  <a:srgbClr val="000000"/>
                </a:solidFill>
                <a:latin typeface="Arial"/>
                <a:ea typeface="Arial"/>
                <a:cs typeface="Arial"/>
                <a:sym typeface="Arial"/>
              </a:rPr>
              <a:t>* Note: This is the function of oxygen in living organisms</a:t>
            </a:r>
            <a:r>
              <a:rPr lang="en-US" sz="2666" b="1" i="1" dirty="0" smtClean="0">
                <a:solidFill>
                  <a:srgbClr val="000000"/>
                </a:solidFill>
                <a:latin typeface="Arial"/>
                <a:ea typeface="Arial"/>
                <a:cs typeface="Arial"/>
                <a:sym typeface="Arial"/>
              </a:rPr>
              <a:t>!  </a:t>
            </a:r>
          </a:p>
          <a:p>
            <a:pPr rtl="0">
              <a:lnSpc>
                <a:spcPct val="100000"/>
              </a:lnSpc>
              <a:spcBef>
                <a:spcPts val="0"/>
              </a:spcBef>
              <a:buNone/>
            </a:pPr>
            <a:endParaRPr sz="2666" b="1" dirty="0">
              <a:solidFill>
                <a:srgbClr val="000000"/>
              </a:solidFill>
              <a:latin typeface="Arial"/>
              <a:ea typeface="Arial"/>
              <a:cs typeface="Arial"/>
              <a:sym typeface="Arial"/>
            </a:endParaRPr>
          </a:p>
        </p:txBody>
      </p:sp>
      <p:pic>
        <p:nvPicPr>
          <p:cNvPr id="90" name="Shape 90"/>
          <p:cNvPicPr preferRelativeResize="0"/>
          <p:nvPr/>
        </p:nvPicPr>
        <p:blipFill>
          <a:blip r:embed="rId3">
            <a:alphaModFix/>
          </a:blip>
          <a:stretch>
            <a:fillRect/>
          </a:stretch>
        </p:blipFill>
        <p:spPr>
          <a:xfrm>
            <a:off x="203200" y="3027123"/>
            <a:ext cx="6477348" cy="4493278"/>
          </a:xfrm>
          <a:prstGeom prst="rect">
            <a:avLst/>
          </a:prstGeom>
          <a:noFill/>
          <a:ln>
            <a:noFill/>
          </a:ln>
        </p:spPr>
      </p:pic>
      <p:sp>
        <p:nvSpPr>
          <p:cNvPr id="4" name="TextBox 3"/>
          <p:cNvSpPr txBox="1"/>
          <p:nvPr/>
        </p:nvSpPr>
        <p:spPr>
          <a:xfrm>
            <a:off x="7253541" y="4210137"/>
            <a:ext cx="2906459" cy="1938992"/>
          </a:xfrm>
          <a:prstGeom prst="rect">
            <a:avLst/>
          </a:prstGeom>
          <a:noFill/>
        </p:spPr>
        <p:txBody>
          <a:bodyPr wrap="square" rtlCol="0">
            <a:spAutoFit/>
          </a:bodyPr>
          <a:lstStyle/>
          <a:p>
            <a:r>
              <a:rPr lang="en-US" sz="2400" dirty="0" smtClean="0">
                <a:solidFill>
                  <a:srgbClr val="0000FF"/>
                </a:solidFill>
              </a:rPr>
              <a:t>Without </a:t>
            </a:r>
            <a:r>
              <a:rPr lang="en-US" sz="2400" b="1" dirty="0" smtClean="0">
                <a:solidFill>
                  <a:srgbClr val="0000FF"/>
                </a:solidFill>
              </a:rPr>
              <a:t>oxygen</a:t>
            </a:r>
            <a:r>
              <a:rPr lang="en-US" sz="2400" dirty="0" smtClean="0">
                <a:solidFill>
                  <a:srgbClr val="0000FF"/>
                </a:solidFill>
              </a:rPr>
              <a:t> to serve as the </a:t>
            </a:r>
            <a:r>
              <a:rPr lang="en-US" sz="2400" b="1" dirty="0" smtClean="0">
                <a:solidFill>
                  <a:srgbClr val="0000FF"/>
                </a:solidFill>
              </a:rPr>
              <a:t>final electron acceptor</a:t>
            </a:r>
            <a:r>
              <a:rPr lang="en-US" sz="2400" dirty="0" smtClean="0">
                <a:solidFill>
                  <a:srgbClr val="0000FF"/>
                </a:solidFill>
              </a:rPr>
              <a:t>, the process shuts down.</a:t>
            </a:r>
            <a:endParaRPr lang="en-US" sz="2400" dirty="0">
              <a:solidFill>
                <a:srgbClr val="0000FF"/>
              </a:solidFill>
            </a:endParaRPr>
          </a:p>
        </p:txBody>
      </p:sp>
      <p:cxnSp>
        <p:nvCxnSpPr>
          <p:cNvPr id="6" name="Straight Connector 5"/>
          <p:cNvCxnSpPr/>
          <p:nvPr/>
        </p:nvCxnSpPr>
        <p:spPr>
          <a:xfrm>
            <a:off x="290185" y="2766164"/>
            <a:ext cx="9639199"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203200" y="101600"/>
            <a:ext cx="5213374" cy="779349"/>
          </a:xfrm>
          <a:prstGeom prst="rect">
            <a:avLst/>
          </a:prstGeom>
        </p:spPr>
        <p:txBody>
          <a:bodyPr lIns="38100" tIns="38100" rIns="38100" bIns="38100" anchor="t" anchorCtr="0">
            <a:noAutofit/>
          </a:bodyPr>
          <a:lstStyle/>
          <a:p>
            <a:pPr rtl="0">
              <a:lnSpc>
                <a:spcPct val="100000"/>
              </a:lnSpc>
              <a:spcBef>
                <a:spcPts val="0"/>
              </a:spcBef>
              <a:buNone/>
            </a:pPr>
            <a:r>
              <a:rPr lang="en-US" sz="2666">
                <a:solidFill>
                  <a:srgbClr val="000000"/>
                </a:solidFill>
                <a:latin typeface="Arial"/>
                <a:ea typeface="Arial"/>
                <a:cs typeface="Arial"/>
                <a:sym typeface="Arial"/>
              </a:rPr>
              <a:t>Does this picture look familiar?</a:t>
            </a:r>
          </a:p>
        </p:txBody>
      </p:sp>
      <p:pic>
        <p:nvPicPr>
          <p:cNvPr id="96" name="Shape 96"/>
          <p:cNvPicPr preferRelativeResize="0"/>
          <p:nvPr/>
        </p:nvPicPr>
        <p:blipFill>
          <a:blip r:embed="rId3">
            <a:alphaModFix/>
          </a:blip>
          <a:stretch>
            <a:fillRect/>
          </a:stretch>
        </p:blipFill>
        <p:spPr>
          <a:xfrm>
            <a:off x="406400" y="609600"/>
            <a:ext cx="8769450" cy="5578199"/>
          </a:xfrm>
          <a:prstGeom prst="rect">
            <a:avLst/>
          </a:prstGeom>
          <a:noFill/>
          <a:ln>
            <a:noFill/>
          </a:ln>
        </p:spPr>
      </p:pic>
      <p:sp>
        <p:nvSpPr>
          <p:cNvPr id="97" name="Shape 97"/>
          <p:cNvSpPr txBox="1"/>
          <p:nvPr/>
        </p:nvSpPr>
        <p:spPr>
          <a:xfrm>
            <a:off x="6604000" y="5892800"/>
            <a:ext cx="2922450" cy="7009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1866">
                <a:solidFill>
                  <a:srgbClr val="000000"/>
                </a:solidFill>
                <a:latin typeface="Arial"/>
                <a:ea typeface="Arial"/>
                <a:cs typeface="Arial"/>
                <a:sym typeface="Arial"/>
              </a:rPr>
              <a:t>You've seen this before in photosynthesis.</a:t>
            </a:r>
          </a:p>
        </p:txBody>
      </p:sp>
      <p:sp>
        <p:nvSpPr>
          <p:cNvPr id="98" name="Shape 98"/>
          <p:cNvSpPr txBox="1"/>
          <p:nvPr/>
        </p:nvSpPr>
        <p:spPr>
          <a:xfrm>
            <a:off x="610900" y="6602450"/>
            <a:ext cx="4177475" cy="7942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133" u="sng">
                <a:solidFill>
                  <a:srgbClr val="0000FF"/>
                </a:solidFill>
                <a:latin typeface="Arial"/>
                <a:ea typeface="Arial"/>
                <a:cs typeface="Arial"/>
                <a:sym typeface="Arial"/>
                <a:hlinkClick r:id="rId4"/>
              </a:rPr>
              <a:t>Animation of the ETC</a:t>
            </a:r>
            <a:r>
              <a:rPr lang="en-US" sz="2133">
                <a:solidFill>
                  <a:srgbClr val="000000"/>
                </a:solidFill>
                <a:latin typeface="Arial"/>
                <a:ea typeface="Arial"/>
                <a:cs typeface="Arial"/>
                <a:sym typeface="Arial"/>
              </a:rPr>
              <a:t> </a:t>
            </a:r>
            <a:r>
              <a:rPr lang="en-US" sz="2133" u="sng">
                <a:solidFill>
                  <a:srgbClr val="0000FF"/>
                </a:solidFill>
                <a:latin typeface="Arial"/>
                <a:ea typeface="Arial"/>
                <a:cs typeface="Arial"/>
                <a:sym typeface="Arial"/>
                <a:hlinkClick r:id="rId5"/>
              </a:rPr>
              <a:t>McGraw Hill Animation</a:t>
            </a:r>
          </a:p>
        </p:txBody>
      </p:sp>
      <p:sp>
        <p:nvSpPr>
          <p:cNvPr id="6" name="TextBox 5">
            <a:hlinkClick r:id="rId6"/>
          </p:cNvPr>
          <p:cNvSpPr txBox="1"/>
          <p:nvPr/>
        </p:nvSpPr>
        <p:spPr>
          <a:xfrm>
            <a:off x="5999661" y="6985002"/>
            <a:ext cx="3526789" cy="461665"/>
          </a:xfrm>
          <a:prstGeom prst="rect">
            <a:avLst/>
          </a:prstGeom>
          <a:noFill/>
        </p:spPr>
        <p:txBody>
          <a:bodyPr wrap="square" rtlCol="0">
            <a:spAutoFit/>
          </a:bodyPr>
          <a:lstStyle/>
          <a:p>
            <a:r>
              <a:rPr lang="en-US" sz="2400" dirty="0" smtClean="0">
                <a:solidFill>
                  <a:srgbClr val="0000FF"/>
                </a:solidFill>
              </a:rPr>
              <a:t>Video Clip </a:t>
            </a:r>
            <a:r>
              <a:rPr lang="en-US" sz="2400" dirty="0" err="1" smtClean="0">
                <a:solidFill>
                  <a:srgbClr val="0000FF"/>
                </a:solidFill>
              </a:rPr>
              <a:t>Glycolysis</a:t>
            </a:r>
            <a:endParaRPr lang="en-US" sz="2400" dirty="0">
              <a:solidFill>
                <a:srgbClr val="0000FF"/>
              </a:solidFill>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98200" y="298875"/>
            <a:ext cx="7128350" cy="815499"/>
          </a:xfrm>
          <a:prstGeom prst="rect">
            <a:avLst/>
          </a:prstGeom>
        </p:spPr>
        <p:txBody>
          <a:bodyPr lIns="38100" tIns="38100" rIns="38100" bIns="38100" anchor="t" anchorCtr="0">
            <a:noAutofit/>
          </a:bodyPr>
          <a:lstStyle/>
          <a:p>
            <a:pPr rtl="0">
              <a:lnSpc>
                <a:spcPct val="100000"/>
              </a:lnSpc>
              <a:spcBef>
                <a:spcPts val="0"/>
              </a:spcBef>
              <a:buNone/>
            </a:pPr>
            <a:r>
              <a:rPr lang="en-US" sz="4266" b="1" dirty="0">
                <a:solidFill>
                  <a:srgbClr val="000000"/>
                </a:solidFill>
                <a:latin typeface="Arial"/>
                <a:ea typeface="Arial"/>
                <a:cs typeface="Arial"/>
                <a:sym typeface="Arial"/>
              </a:rPr>
              <a:t>Fermentation</a:t>
            </a:r>
          </a:p>
        </p:txBody>
      </p:sp>
      <p:sp>
        <p:nvSpPr>
          <p:cNvPr id="104" name="Shape 104"/>
          <p:cNvSpPr txBox="1">
            <a:spLocks noGrp="1"/>
          </p:cNvSpPr>
          <p:nvPr>
            <p:ph type="body" idx="1"/>
          </p:nvPr>
        </p:nvSpPr>
        <p:spPr>
          <a:xfrm>
            <a:off x="298200" y="4426957"/>
            <a:ext cx="4069975" cy="2966875"/>
          </a:xfrm>
          <a:prstGeom prst="rect">
            <a:avLst/>
          </a:prstGeom>
        </p:spPr>
        <p:txBody>
          <a:bodyPr lIns="38100" tIns="38100" rIns="38100" bIns="38100" anchor="t" anchorCtr="0">
            <a:noAutofit/>
          </a:bodyPr>
          <a:lstStyle/>
          <a:p>
            <a:pPr rtl="0">
              <a:lnSpc>
                <a:spcPct val="100000"/>
              </a:lnSpc>
              <a:spcBef>
                <a:spcPts val="0"/>
              </a:spcBef>
              <a:buNone/>
            </a:pPr>
            <a:r>
              <a:rPr lang="en-US" sz="2666" b="1" dirty="0">
                <a:solidFill>
                  <a:srgbClr val="000000"/>
                </a:solidFill>
                <a:latin typeface="Arial"/>
                <a:ea typeface="Arial"/>
                <a:cs typeface="Arial"/>
                <a:sym typeface="Arial"/>
              </a:rPr>
              <a:t>Byproducts of fermentation </a:t>
            </a:r>
            <a:r>
              <a:rPr lang="en-US" sz="2666" b="1" dirty="0" smtClean="0">
                <a:solidFill>
                  <a:srgbClr val="000000"/>
                </a:solidFill>
                <a:latin typeface="Arial"/>
                <a:ea typeface="Arial"/>
                <a:cs typeface="Arial"/>
                <a:sym typeface="Arial"/>
              </a:rPr>
              <a:t>include: </a:t>
            </a:r>
          </a:p>
          <a:p>
            <a:pPr rtl="0">
              <a:lnSpc>
                <a:spcPct val="100000"/>
              </a:lnSpc>
              <a:spcBef>
                <a:spcPts val="0"/>
              </a:spcBef>
              <a:buNone/>
            </a:pPr>
            <a:r>
              <a:rPr lang="en-US" sz="2666" b="1" dirty="0" smtClean="0">
                <a:solidFill>
                  <a:srgbClr val="000000"/>
                </a:solidFill>
                <a:latin typeface="Arial"/>
                <a:ea typeface="Arial"/>
                <a:cs typeface="Arial"/>
                <a:sym typeface="Arial"/>
              </a:rPr>
              <a:t>lactic </a:t>
            </a:r>
            <a:r>
              <a:rPr lang="en-US" sz="2666" b="1" dirty="0">
                <a:solidFill>
                  <a:srgbClr val="000000"/>
                </a:solidFill>
                <a:latin typeface="Arial"/>
                <a:ea typeface="Arial"/>
                <a:cs typeface="Arial"/>
                <a:sym typeface="Arial"/>
              </a:rPr>
              <a:t>acid and alcohol</a:t>
            </a:r>
          </a:p>
          <a:p>
            <a:pPr rtl="0">
              <a:lnSpc>
                <a:spcPct val="100000"/>
              </a:lnSpc>
              <a:spcBef>
                <a:spcPts val="0"/>
              </a:spcBef>
              <a:buNone/>
            </a:pPr>
            <a:endParaRPr sz="2666" b="1" dirty="0">
              <a:solidFill>
                <a:srgbClr val="000000"/>
              </a:solidFill>
              <a:latin typeface="Arial"/>
              <a:ea typeface="Arial"/>
              <a:cs typeface="Arial"/>
              <a:sym typeface="Arial"/>
            </a:endParaRPr>
          </a:p>
          <a:p>
            <a:pPr rtl="0">
              <a:lnSpc>
                <a:spcPct val="100000"/>
              </a:lnSpc>
              <a:spcBef>
                <a:spcPts val="0"/>
              </a:spcBef>
              <a:buNone/>
            </a:pPr>
            <a:r>
              <a:rPr lang="en-US" sz="2666" b="1" dirty="0">
                <a:solidFill>
                  <a:srgbClr val="000000"/>
                </a:solidFill>
                <a:latin typeface="Arial"/>
                <a:ea typeface="Arial"/>
                <a:cs typeface="Arial"/>
                <a:sym typeface="Arial"/>
              </a:rPr>
              <a:t>Lactic Acid in muscle cells can cause muscle cramps.</a:t>
            </a:r>
          </a:p>
          <a:p>
            <a:pPr rtl="0">
              <a:lnSpc>
                <a:spcPct val="100000"/>
              </a:lnSpc>
              <a:spcBef>
                <a:spcPts val="0"/>
              </a:spcBef>
              <a:buNone/>
            </a:pPr>
            <a:endParaRPr sz="2666" b="1" dirty="0">
              <a:solidFill>
                <a:srgbClr val="000000"/>
              </a:solidFill>
              <a:latin typeface="Arial"/>
              <a:ea typeface="Arial"/>
              <a:cs typeface="Arial"/>
              <a:sym typeface="Arial"/>
            </a:endParaRPr>
          </a:p>
          <a:p>
            <a:pPr rtl="0">
              <a:lnSpc>
                <a:spcPct val="100000"/>
              </a:lnSpc>
              <a:spcBef>
                <a:spcPts val="0"/>
              </a:spcBef>
              <a:buNone/>
            </a:pPr>
            <a:endParaRPr sz="2666" b="1" dirty="0">
              <a:solidFill>
                <a:srgbClr val="000000"/>
              </a:solidFill>
              <a:latin typeface="Arial"/>
              <a:ea typeface="Arial"/>
              <a:cs typeface="Arial"/>
              <a:sym typeface="Arial"/>
            </a:endParaRPr>
          </a:p>
        </p:txBody>
      </p:sp>
      <p:sp>
        <p:nvSpPr>
          <p:cNvPr id="105" name="Shape 105"/>
          <p:cNvSpPr txBox="1"/>
          <p:nvPr/>
        </p:nvSpPr>
        <p:spPr>
          <a:xfrm>
            <a:off x="403300" y="1331589"/>
            <a:ext cx="4473500" cy="126480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b="1" dirty="0" smtClean="0">
                <a:solidFill>
                  <a:srgbClr val="000000"/>
                </a:solidFill>
                <a:latin typeface="Arial"/>
                <a:ea typeface="Arial"/>
                <a:cs typeface="Arial"/>
                <a:sym typeface="Arial"/>
              </a:rPr>
              <a:t>This happens </a:t>
            </a:r>
            <a:r>
              <a:rPr lang="en-US" sz="2666" b="1" dirty="0">
                <a:solidFill>
                  <a:srgbClr val="000000"/>
                </a:solidFill>
                <a:latin typeface="Arial"/>
                <a:ea typeface="Arial"/>
                <a:cs typeface="Arial"/>
                <a:sym typeface="Arial"/>
              </a:rPr>
              <a:t>when the Krebs</a:t>
            </a:r>
            <a:r>
              <a:rPr lang="en-US" sz="2666" b="1" dirty="0" smtClean="0">
                <a:solidFill>
                  <a:srgbClr val="000000"/>
                </a:solidFill>
                <a:latin typeface="Arial"/>
                <a:ea typeface="Arial"/>
                <a:cs typeface="Arial"/>
                <a:sym typeface="Arial"/>
              </a:rPr>
              <a:t> Cycle </a:t>
            </a:r>
            <a:r>
              <a:rPr lang="en-US" sz="2666" b="1" dirty="0">
                <a:solidFill>
                  <a:srgbClr val="000000"/>
                </a:solidFill>
                <a:latin typeface="Arial"/>
                <a:ea typeface="Arial"/>
                <a:cs typeface="Arial"/>
                <a:sym typeface="Arial"/>
              </a:rPr>
              <a:t>cannot occur due to lack of </a:t>
            </a:r>
            <a:r>
              <a:rPr lang="en-US" sz="2666" b="1" dirty="0" smtClean="0">
                <a:solidFill>
                  <a:srgbClr val="000000"/>
                </a:solidFill>
                <a:latin typeface="Arial"/>
                <a:ea typeface="Arial"/>
                <a:cs typeface="Arial"/>
                <a:sym typeface="Arial"/>
              </a:rPr>
              <a:t>oxygen.</a:t>
            </a:r>
          </a:p>
          <a:p>
            <a:pPr rtl="0">
              <a:lnSpc>
                <a:spcPct val="100000"/>
              </a:lnSpc>
              <a:spcBef>
                <a:spcPts val="0"/>
              </a:spcBef>
              <a:buNone/>
            </a:pPr>
            <a:endParaRPr lang="en-US" sz="2666" b="1" dirty="0" smtClean="0"/>
          </a:p>
          <a:p>
            <a:pPr rtl="0">
              <a:lnSpc>
                <a:spcPct val="100000"/>
              </a:lnSpc>
              <a:spcBef>
                <a:spcPts val="0"/>
              </a:spcBef>
              <a:buNone/>
            </a:pPr>
            <a:r>
              <a:rPr lang="en-US" sz="2666" b="1" dirty="0" smtClean="0">
                <a:solidFill>
                  <a:srgbClr val="000000"/>
                </a:solidFill>
                <a:latin typeface="Arial"/>
                <a:ea typeface="Arial"/>
                <a:cs typeface="Arial"/>
                <a:sym typeface="Arial"/>
              </a:rPr>
              <a:t>Two types:</a:t>
            </a:r>
          </a:p>
          <a:p>
            <a:pPr rtl="0">
              <a:lnSpc>
                <a:spcPct val="100000"/>
              </a:lnSpc>
              <a:spcBef>
                <a:spcPts val="0"/>
              </a:spcBef>
              <a:buNone/>
            </a:pPr>
            <a:r>
              <a:rPr lang="en-US" sz="2666" b="1" dirty="0" smtClean="0"/>
              <a:t>  -Lactic Acid Fermentation</a:t>
            </a:r>
          </a:p>
          <a:p>
            <a:pPr rtl="0">
              <a:lnSpc>
                <a:spcPct val="100000"/>
              </a:lnSpc>
              <a:spcBef>
                <a:spcPts val="0"/>
              </a:spcBef>
              <a:buNone/>
            </a:pPr>
            <a:r>
              <a:rPr lang="en-US" sz="2666" b="1" dirty="0" smtClean="0">
                <a:solidFill>
                  <a:srgbClr val="000000"/>
                </a:solidFill>
                <a:latin typeface="Arial"/>
                <a:ea typeface="Arial"/>
                <a:cs typeface="Arial"/>
                <a:sym typeface="Arial"/>
              </a:rPr>
              <a:t>  - Alcoholic Fermentation</a:t>
            </a:r>
            <a:endParaRPr lang="en-US" sz="2666" b="1" dirty="0">
              <a:solidFill>
                <a:srgbClr val="000000"/>
              </a:solidFill>
              <a:latin typeface="Arial"/>
              <a:ea typeface="Arial"/>
              <a:cs typeface="Arial"/>
              <a:sym typeface="Arial"/>
            </a:endParaRPr>
          </a:p>
        </p:txBody>
      </p:sp>
      <p:pic>
        <p:nvPicPr>
          <p:cNvPr id="106" name="Shape 106"/>
          <p:cNvPicPr preferRelativeResize="0"/>
          <p:nvPr/>
        </p:nvPicPr>
        <p:blipFill>
          <a:blip r:embed="rId3">
            <a:alphaModFix/>
          </a:blip>
          <a:stretch>
            <a:fillRect/>
          </a:stretch>
        </p:blipFill>
        <p:spPr>
          <a:xfrm>
            <a:off x="5155152" y="298876"/>
            <a:ext cx="5283200" cy="688619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0"/>
        <p:cNvGrpSpPr/>
        <p:nvPr/>
      </p:nvGrpSpPr>
      <p:grpSpPr>
        <a:xfrm>
          <a:off x="0" y="0"/>
          <a:ext cx="0" cy="0"/>
          <a:chOff x="0" y="0"/>
          <a:chExt cx="0" cy="0"/>
        </a:xfrm>
      </p:grpSpPr>
      <p:pic>
        <p:nvPicPr>
          <p:cNvPr id="111" name="Shape 111"/>
          <p:cNvPicPr preferRelativeResize="0"/>
          <p:nvPr/>
        </p:nvPicPr>
        <p:blipFill>
          <a:blip r:embed="rId3">
            <a:alphaModFix/>
          </a:blip>
          <a:stretch>
            <a:fillRect/>
          </a:stretch>
        </p:blipFill>
        <p:spPr>
          <a:xfrm>
            <a:off x="1687535" y="52193"/>
            <a:ext cx="6280410" cy="5793399"/>
          </a:xfrm>
          <a:prstGeom prst="rect">
            <a:avLst/>
          </a:prstGeom>
          <a:noFill/>
          <a:ln>
            <a:noFill/>
          </a:ln>
        </p:spPr>
      </p:pic>
      <p:sp>
        <p:nvSpPr>
          <p:cNvPr id="112" name="Shape 112"/>
          <p:cNvSpPr txBox="1"/>
          <p:nvPr/>
        </p:nvSpPr>
        <p:spPr>
          <a:xfrm>
            <a:off x="469726" y="6297914"/>
            <a:ext cx="9272740" cy="1269574"/>
          </a:xfrm>
          <a:prstGeom prst="rect">
            <a:avLst/>
          </a:prstGeom>
          <a:noFill/>
          <a:ln>
            <a:noFill/>
          </a:ln>
        </p:spPr>
        <p:txBody>
          <a:bodyPr lIns="38100" tIns="38100" rIns="38100" bIns="38100" anchor="t" anchorCtr="0">
            <a:noAutofit/>
          </a:bodyPr>
          <a:lstStyle/>
          <a:p>
            <a:pPr algn="ctr" rtl="0">
              <a:lnSpc>
                <a:spcPct val="100000"/>
              </a:lnSpc>
              <a:spcBef>
                <a:spcPts val="0"/>
              </a:spcBef>
              <a:buNone/>
            </a:pPr>
            <a:r>
              <a:rPr lang="en-US" sz="3200" b="1" dirty="0">
                <a:solidFill>
                  <a:srgbClr val="000000"/>
                </a:solidFill>
                <a:latin typeface="Arial"/>
                <a:ea typeface="Arial"/>
                <a:cs typeface="Arial"/>
                <a:sym typeface="Arial"/>
              </a:rPr>
              <a:t>Fermentation is used in making</a:t>
            </a:r>
            <a:r>
              <a:rPr lang="en-US" sz="3200" b="1" dirty="0" smtClean="0">
                <a:solidFill>
                  <a:srgbClr val="000000"/>
                </a:solidFill>
                <a:latin typeface="Arial"/>
                <a:ea typeface="Arial"/>
                <a:cs typeface="Arial"/>
                <a:sym typeface="Arial"/>
              </a:rPr>
              <a:t> </a:t>
            </a:r>
          </a:p>
          <a:p>
            <a:pPr algn="ctr" rtl="0">
              <a:lnSpc>
                <a:spcPct val="100000"/>
              </a:lnSpc>
              <a:spcBef>
                <a:spcPts val="0"/>
              </a:spcBef>
              <a:buNone/>
            </a:pPr>
            <a:r>
              <a:rPr lang="en-US" sz="3200" b="1" dirty="0" smtClean="0">
                <a:solidFill>
                  <a:srgbClr val="000000"/>
                </a:solidFill>
                <a:latin typeface="Arial"/>
                <a:ea typeface="Arial"/>
                <a:cs typeface="Arial"/>
                <a:sym typeface="Arial"/>
              </a:rPr>
              <a:t>food &amp; beverage products</a:t>
            </a:r>
            <a:r>
              <a:rPr lang="en-US" sz="2666" b="1" dirty="0" smtClean="0">
                <a:solidFill>
                  <a:srgbClr val="000000"/>
                </a:solidFill>
                <a:latin typeface="Arial"/>
                <a:ea typeface="Arial"/>
                <a:cs typeface="Arial"/>
                <a:sym typeface="Arial"/>
              </a:rPr>
              <a:t>.</a:t>
            </a:r>
            <a:r>
              <a:rPr lang="en-US" sz="2666" b="1" dirty="0">
                <a:solidFill>
                  <a:srgbClr val="000000"/>
                </a:solidFill>
                <a:latin typeface="Arial"/>
                <a:ea typeface="Arial"/>
                <a:cs typeface="Arial"/>
                <a:sym typeface="Arial"/>
              </a:rPr>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6"/>
        <p:cNvGrpSpPr/>
        <p:nvPr/>
      </p:nvGrpSpPr>
      <p:grpSpPr>
        <a:xfrm>
          <a:off x="0" y="0"/>
          <a:ext cx="0" cy="0"/>
          <a:chOff x="0" y="0"/>
          <a:chExt cx="0" cy="0"/>
        </a:xfrm>
      </p:grpSpPr>
      <p:pic>
        <p:nvPicPr>
          <p:cNvPr id="117" name="Shape 117"/>
          <p:cNvPicPr preferRelativeResize="0"/>
          <p:nvPr/>
        </p:nvPicPr>
        <p:blipFill>
          <a:blip r:embed="rId3">
            <a:alphaModFix/>
          </a:blip>
          <a:stretch>
            <a:fillRect/>
          </a:stretch>
        </p:blipFill>
        <p:spPr>
          <a:xfrm>
            <a:off x="4716740" y="101600"/>
            <a:ext cx="5130974" cy="7297975"/>
          </a:xfrm>
          <a:prstGeom prst="rect">
            <a:avLst/>
          </a:prstGeom>
          <a:noFill/>
          <a:ln>
            <a:noFill/>
          </a:ln>
        </p:spPr>
      </p:pic>
      <p:sp>
        <p:nvSpPr>
          <p:cNvPr id="118" name="Shape 118"/>
          <p:cNvSpPr txBox="1"/>
          <p:nvPr/>
        </p:nvSpPr>
        <p:spPr>
          <a:xfrm>
            <a:off x="304800" y="507975"/>
            <a:ext cx="3669525" cy="5080175"/>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000000"/>
                </a:solidFill>
                <a:latin typeface="Arial"/>
                <a:ea typeface="Arial"/>
                <a:cs typeface="Arial"/>
                <a:sym typeface="Arial"/>
              </a:rPr>
              <a:t>What are the 3 stages of cellular respiration?</a:t>
            </a:r>
          </a:p>
          <a:p>
            <a:pPr rtl="0">
              <a:lnSpc>
                <a:spcPct val="100000"/>
              </a:lnSpc>
              <a:spcBef>
                <a:spcPts val="0"/>
              </a:spcBef>
              <a:buNone/>
            </a:pPr>
            <a:endParaRPr sz="2666">
              <a:solidFill>
                <a:srgbClr val="000000"/>
              </a:solidFill>
              <a:latin typeface="Arial"/>
              <a:ea typeface="Arial"/>
              <a:cs typeface="Arial"/>
              <a:sym typeface="Arial"/>
            </a:endParaRPr>
          </a:p>
          <a:p>
            <a:pPr rtl="0">
              <a:lnSpc>
                <a:spcPct val="100000"/>
              </a:lnSpc>
              <a:spcBef>
                <a:spcPts val="0"/>
              </a:spcBef>
              <a:buNone/>
            </a:pPr>
            <a:r>
              <a:rPr lang="en-US" sz="2666">
                <a:solidFill>
                  <a:srgbClr val="000000"/>
                </a:solidFill>
                <a:latin typeface="Arial"/>
                <a:ea typeface="Arial"/>
                <a:cs typeface="Arial"/>
                <a:sym typeface="Arial"/>
              </a:rPr>
              <a:t>1. </a:t>
            </a:r>
          </a:p>
          <a:p>
            <a:pPr rtl="0">
              <a:lnSpc>
                <a:spcPct val="100000"/>
              </a:lnSpc>
              <a:spcBef>
                <a:spcPts val="0"/>
              </a:spcBef>
              <a:buNone/>
            </a:pPr>
            <a:endParaRPr sz="2666">
              <a:solidFill>
                <a:srgbClr val="000000"/>
              </a:solidFill>
              <a:latin typeface="Arial"/>
              <a:ea typeface="Arial"/>
              <a:cs typeface="Arial"/>
              <a:sym typeface="Arial"/>
            </a:endParaRPr>
          </a:p>
          <a:p>
            <a:pPr rtl="0">
              <a:lnSpc>
                <a:spcPct val="100000"/>
              </a:lnSpc>
              <a:spcBef>
                <a:spcPts val="0"/>
              </a:spcBef>
              <a:buNone/>
            </a:pPr>
            <a:endParaRPr sz="2666">
              <a:solidFill>
                <a:srgbClr val="000000"/>
              </a:solidFill>
              <a:latin typeface="Arial"/>
              <a:ea typeface="Arial"/>
              <a:cs typeface="Arial"/>
              <a:sym typeface="Arial"/>
            </a:endParaRPr>
          </a:p>
          <a:p>
            <a:pPr rtl="0">
              <a:lnSpc>
                <a:spcPct val="100000"/>
              </a:lnSpc>
              <a:spcBef>
                <a:spcPts val="0"/>
              </a:spcBef>
              <a:buNone/>
            </a:pPr>
            <a:r>
              <a:rPr lang="en-US" sz="2666">
                <a:solidFill>
                  <a:srgbClr val="000000"/>
                </a:solidFill>
                <a:latin typeface="Arial"/>
                <a:ea typeface="Arial"/>
                <a:cs typeface="Arial"/>
                <a:sym typeface="Arial"/>
              </a:rPr>
              <a:t>2. </a:t>
            </a:r>
          </a:p>
          <a:p>
            <a:pPr rtl="0">
              <a:lnSpc>
                <a:spcPct val="100000"/>
              </a:lnSpc>
              <a:spcBef>
                <a:spcPts val="0"/>
              </a:spcBef>
              <a:buNone/>
            </a:pPr>
            <a:endParaRPr sz="2666">
              <a:solidFill>
                <a:srgbClr val="000000"/>
              </a:solidFill>
              <a:latin typeface="Arial"/>
              <a:ea typeface="Arial"/>
              <a:cs typeface="Arial"/>
              <a:sym typeface="Arial"/>
            </a:endParaRPr>
          </a:p>
          <a:p>
            <a:pPr rtl="0">
              <a:lnSpc>
                <a:spcPct val="100000"/>
              </a:lnSpc>
              <a:spcBef>
                <a:spcPts val="0"/>
              </a:spcBef>
              <a:buNone/>
            </a:pPr>
            <a:endParaRPr sz="2666">
              <a:solidFill>
                <a:srgbClr val="000000"/>
              </a:solidFill>
              <a:latin typeface="Arial"/>
              <a:ea typeface="Arial"/>
              <a:cs typeface="Arial"/>
              <a:sym typeface="Arial"/>
            </a:endParaRPr>
          </a:p>
          <a:p>
            <a:pPr rtl="0">
              <a:lnSpc>
                <a:spcPct val="100000"/>
              </a:lnSpc>
              <a:spcBef>
                <a:spcPts val="0"/>
              </a:spcBef>
              <a:buNone/>
            </a:pPr>
            <a:r>
              <a:rPr lang="en-US" sz="2666">
                <a:solidFill>
                  <a:srgbClr val="000000"/>
                </a:solidFill>
                <a:latin typeface="Arial"/>
                <a:ea typeface="Arial"/>
                <a:cs typeface="Arial"/>
                <a:sym typeface="Arial"/>
              </a:rPr>
              <a:t>3. 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4266" dirty="0">
                <a:solidFill>
                  <a:srgbClr val="000000"/>
                </a:solidFill>
                <a:latin typeface="Arial"/>
                <a:ea typeface="Arial"/>
                <a:cs typeface="Arial"/>
                <a:sym typeface="Arial"/>
              </a:rPr>
              <a:t>Food for </a:t>
            </a:r>
            <a:r>
              <a:rPr lang="en-US" sz="4266" dirty="0" smtClean="0">
                <a:solidFill>
                  <a:srgbClr val="000000"/>
                </a:solidFill>
                <a:latin typeface="Arial"/>
                <a:ea typeface="Arial"/>
                <a:cs typeface="Arial"/>
                <a:sym typeface="Arial"/>
              </a:rPr>
              <a:t>thought . . .</a:t>
            </a:r>
            <a:endParaRPr lang="en-US" sz="4266" dirty="0">
              <a:solidFill>
                <a:srgbClr val="000000"/>
              </a:solidFill>
              <a:latin typeface="Arial"/>
              <a:ea typeface="Arial"/>
              <a:cs typeface="Arial"/>
              <a:sym typeface="Arial"/>
            </a:endParaRPr>
          </a:p>
        </p:txBody>
      </p:sp>
      <p:sp>
        <p:nvSpPr>
          <p:cNvPr id="124" name="Shape 124"/>
          <p:cNvSpPr txBox="1">
            <a:spLocks noGrp="1"/>
          </p:cNvSpPr>
          <p:nvPr>
            <p:ph type="body" idx="1"/>
          </p:nvPr>
        </p:nvSpPr>
        <p:spPr>
          <a:xfrm>
            <a:off x="304500" y="1433395"/>
            <a:ext cx="9446899" cy="3872149"/>
          </a:xfrm>
          <a:prstGeom prst="rect">
            <a:avLst/>
          </a:prstGeom>
        </p:spPr>
        <p:txBody>
          <a:bodyPr lIns="38100" tIns="38100" rIns="38100" bIns="38100" anchor="t" anchorCtr="0">
            <a:noAutofit/>
          </a:bodyPr>
          <a:lstStyle/>
          <a:p>
            <a:pPr rtl="0">
              <a:lnSpc>
                <a:spcPct val="100000"/>
              </a:lnSpc>
              <a:spcBef>
                <a:spcPts val="0"/>
              </a:spcBef>
              <a:buNone/>
            </a:pPr>
            <a:r>
              <a:rPr lang="en-US" sz="2666" dirty="0">
                <a:solidFill>
                  <a:srgbClr val="000000"/>
                </a:solidFill>
                <a:latin typeface="Arial"/>
                <a:ea typeface="Arial"/>
                <a:cs typeface="Arial"/>
                <a:sym typeface="Arial"/>
              </a:rPr>
              <a:t>1. What is the purpose of cellular respiration?</a:t>
            </a: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a:solidFill>
                  <a:srgbClr val="000000"/>
                </a:solidFill>
                <a:latin typeface="Arial"/>
                <a:ea typeface="Arial"/>
                <a:cs typeface="Arial"/>
                <a:sym typeface="Arial"/>
              </a:rPr>
              <a:t>2. Where does cellular respiration occur within the cell?</a:t>
            </a: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a:solidFill>
                  <a:srgbClr val="000000"/>
                </a:solidFill>
                <a:latin typeface="Arial"/>
                <a:ea typeface="Arial"/>
                <a:cs typeface="Arial"/>
                <a:sym typeface="Arial"/>
              </a:rPr>
              <a:t>3. What is the waste product of cellular respiration?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914400" y="4978400"/>
            <a:ext cx="8426199" cy="922274"/>
          </a:xfrm>
          <a:prstGeom prst="rect">
            <a:avLst/>
          </a:prstGeom>
        </p:spPr>
        <p:txBody>
          <a:bodyPr lIns="38100" tIns="38100" rIns="38100" bIns="38100" anchor="t" anchorCtr="0">
            <a:noAutofit/>
          </a:bodyPr>
          <a:lstStyle/>
          <a:p>
            <a:pPr algn="ctr" rtl="0">
              <a:lnSpc>
                <a:spcPct val="100000"/>
              </a:lnSpc>
              <a:spcBef>
                <a:spcPts val="0"/>
              </a:spcBef>
              <a:buNone/>
            </a:pPr>
            <a:r>
              <a:rPr lang="en-US" sz="4800">
                <a:solidFill>
                  <a:srgbClr val="000000"/>
                </a:solidFill>
                <a:latin typeface="Arial"/>
                <a:ea typeface="Arial"/>
                <a:cs typeface="Arial"/>
                <a:sym typeface="Arial"/>
              </a:rPr>
              <a:t>Cellular Respiration</a:t>
            </a:r>
          </a:p>
        </p:txBody>
      </p:sp>
      <p:sp>
        <p:nvSpPr>
          <p:cNvPr id="26" name="Shape 26"/>
          <p:cNvSpPr txBox="1">
            <a:spLocks noGrp="1"/>
          </p:cNvSpPr>
          <p:nvPr>
            <p:ph type="subTitle" idx="1"/>
          </p:nvPr>
        </p:nvSpPr>
        <p:spPr>
          <a:xfrm>
            <a:off x="1930400" y="5994375"/>
            <a:ext cx="6574125" cy="1483999"/>
          </a:xfrm>
          <a:prstGeom prst="rect">
            <a:avLst/>
          </a:prstGeom>
        </p:spPr>
        <p:txBody>
          <a:bodyPr lIns="38100" tIns="38100" rIns="38100" bIns="38100" anchor="t" anchorCtr="0">
            <a:noAutofit/>
          </a:bodyPr>
          <a:lstStyle/>
          <a:p>
            <a:pPr algn="ctr" rtl="0">
              <a:lnSpc>
                <a:spcPct val="100000"/>
              </a:lnSpc>
              <a:spcBef>
                <a:spcPts val="0"/>
              </a:spcBef>
              <a:buNone/>
            </a:pPr>
            <a:r>
              <a:rPr lang="en-US" sz="3200">
                <a:solidFill>
                  <a:srgbClr val="000000"/>
                </a:solidFill>
                <a:latin typeface="Arial"/>
                <a:ea typeface="Arial"/>
                <a:cs typeface="Arial"/>
                <a:sym typeface="Arial"/>
              </a:rPr>
              <a:t>Have you ever wondered why exactly you need to breathe?  What happens when you stop breathing?</a:t>
            </a:r>
          </a:p>
        </p:txBody>
      </p:sp>
      <p:pic>
        <p:nvPicPr>
          <p:cNvPr id="27" name="Shape 27"/>
          <p:cNvPicPr preferRelativeResize="0"/>
          <p:nvPr/>
        </p:nvPicPr>
        <p:blipFill>
          <a:blip r:embed="rId3">
            <a:alphaModFix/>
          </a:blip>
          <a:stretch>
            <a:fillRect/>
          </a:stretch>
        </p:blipFill>
        <p:spPr>
          <a:xfrm>
            <a:off x="2235200" y="507975"/>
            <a:ext cx="5715000" cy="38227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3466">
                <a:solidFill>
                  <a:srgbClr val="000000"/>
                </a:solidFill>
                <a:latin typeface="Arial"/>
                <a:ea typeface="Arial"/>
                <a:cs typeface="Arial"/>
                <a:sym typeface="Arial"/>
              </a:rPr>
              <a:t>4.  Compare Photosynthesis to Respiration</a:t>
            </a:r>
          </a:p>
        </p:txBody>
      </p:sp>
      <p:sp>
        <p:nvSpPr>
          <p:cNvPr id="132" name="Shape 132"/>
          <p:cNvSpPr txBox="1">
            <a:spLocks noGrp="1"/>
          </p:cNvSpPr>
          <p:nvPr>
            <p:ph type="body" idx="1"/>
          </p:nvPr>
        </p:nvSpPr>
        <p:spPr>
          <a:xfrm>
            <a:off x="304800" y="1015975"/>
            <a:ext cx="9620424" cy="6440975"/>
          </a:xfrm>
          <a:prstGeom prst="rect">
            <a:avLst/>
          </a:prstGeom>
        </p:spPr>
        <p:txBody>
          <a:bodyPr lIns="38100" tIns="38100" rIns="38100" bIns="38100" anchor="t" anchorCtr="0">
            <a:noAutofit/>
          </a:bodyPr>
          <a:lstStyle/>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a:solidFill>
                  <a:srgbClr val="000000"/>
                </a:solidFill>
                <a:latin typeface="Arial"/>
                <a:ea typeface="Arial"/>
                <a:cs typeface="Arial"/>
                <a:sym typeface="Arial"/>
              </a:rPr>
              <a:t>a.  Where does each occur?</a:t>
            </a: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err="1">
                <a:solidFill>
                  <a:srgbClr val="000000"/>
                </a:solidFill>
                <a:latin typeface="Arial"/>
                <a:ea typeface="Arial"/>
                <a:cs typeface="Arial"/>
                <a:sym typeface="Arial"/>
              </a:rPr>
              <a:t>b</a:t>
            </a:r>
            <a:r>
              <a:rPr lang="en-US" sz="2666" dirty="0">
                <a:solidFill>
                  <a:srgbClr val="000000"/>
                </a:solidFill>
                <a:latin typeface="Arial"/>
                <a:ea typeface="Arial"/>
                <a:cs typeface="Arial"/>
                <a:sym typeface="Arial"/>
              </a:rPr>
              <a:t>.   What are the products of each?</a:t>
            </a: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err="1">
                <a:solidFill>
                  <a:srgbClr val="000000"/>
                </a:solidFill>
                <a:latin typeface="Arial"/>
                <a:ea typeface="Arial"/>
                <a:cs typeface="Arial"/>
                <a:sym typeface="Arial"/>
              </a:rPr>
              <a:t>c</a:t>
            </a:r>
            <a:r>
              <a:rPr lang="en-US" sz="2666" dirty="0">
                <a:solidFill>
                  <a:srgbClr val="000000"/>
                </a:solidFill>
                <a:latin typeface="Arial"/>
                <a:ea typeface="Arial"/>
                <a:cs typeface="Arial"/>
                <a:sym typeface="Arial"/>
              </a:rPr>
              <a:t>.   What compounds are needed to start the processes?</a:t>
            </a: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err="1">
                <a:solidFill>
                  <a:srgbClr val="000000"/>
                </a:solidFill>
                <a:latin typeface="Arial"/>
                <a:ea typeface="Arial"/>
                <a:cs typeface="Arial"/>
                <a:sym typeface="Arial"/>
              </a:rPr>
              <a:t>d</a:t>
            </a:r>
            <a:r>
              <a:rPr lang="en-US" sz="2666" dirty="0">
                <a:solidFill>
                  <a:srgbClr val="000000"/>
                </a:solidFill>
                <a:latin typeface="Arial"/>
                <a:ea typeface="Arial"/>
                <a:cs typeface="Arial"/>
                <a:sym typeface="Arial"/>
              </a:rPr>
              <a:t>.  </a:t>
            </a:r>
            <a:r>
              <a:rPr lang="en-US" sz="2666">
                <a:solidFill>
                  <a:srgbClr val="000000"/>
                </a:solidFill>
                <a:latin typeface="Arial"/>
                <a:ea typeface="Arial"/>
                <a:cs typeface="Arial"/>
                <a:sym typeface="Arial"/>
              </a:rPr>
              <a:t>What is the function of the electron transport chain in each</a:t>
            </a:r>
            <a:r>
              <a:rPr lang="en-US" sz="2666" smtClean="0">
                <a:solidFill>
                  <a:srgbClr val="000000"/>
                </a:solidFill>
                <a:latin typeface="Arial"/>
                <a:ea typeface="Arial"/>
                <a:cs typeface="Arial"/>
                <a:sym typeface="Arial"/>
              </a:rPr>
              <a:t> 	process</a:t>
            </a:r>
            <a:endParaRPr lang="en-US" sz="2666">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666" dirty="0" err="1">
                <a:solidFill>
                  <a:srgbClr val="000000"/>
                </a:solidFill>
                <a:latin typeface="Arial"/>
                <a:ea typeface="Arial"/>
                <a:cs typeface="Arial"/>
                <a:sym typeface="Arial"/>
              </a:rPr>
              <a:t>e</a:t>
            </a:r>
            <a:r>
              <a:rPr lang="en-US" sz="2666" dirty="0">
                <a:solidFill>
                  <a:srgbClr val="000000"/>
                </a:solidFill>
                <a:latin typeface="Arial"/>
                <a:ea typeface="Arial"/>
                <a:cs typeface="Arial"/>
                <a:sym typeface="Arial"/>
              </a:rPr>
              <a:t>.  Describe the role of </a:t>
            </a:r>
            <a:r>
              <a:rPr lang="en-US" sz="2666" dirty="0" err="1">
                <a:solidFill>
                  <a:srgbClr val="000000"/>
                </a:solidFill>
                <a:latin typeface="Arial"/>
                <a:ea typeface="Arial"/>
                <a:cs typeface="Arial"/>
                <a:sym typeface="Arial"/>
              </a:rPr>
              <a:t>ATPase</a:t>
            </a:r>
            <a:r>
              <a:rPr lang="en-US" sz="2666" dirty="0">
                <a:solidFill>
                  <a:srgbClr val="000000"/>
                </a:solidFill>
                <a:latin typeface="Arial"/>
                <a:ea typeface="Arial"/>
                <a:cs typeface="Arial"/>
                <a:sym typeface="Arial"/>
              </a:rPr>
              <a:t> in both processes. </a:t>
            </a:r>
          </a:p>
          <a:p>
            <a:pPr rtl="0">
              <a:lnSpc>
                <a:spcPct val="100000"/>
              </a:lnSpc>
              <a:spcBef>
                <a:spcPts val="0"/>
              </a:spcBef>
              <a:buNone/>
            </a:pPr>
            <a:r>
              <a:rPr lang="en-US" sz="2666" dirty="0">
                <a:solidFill>
                  <a:srgbClr val="000000"/>
                </a:solidFill>
                <a:latin typeface="Arial"/>
                <a:ea typeface="Arial"/>
                <a:cs typeface="Arial"/>
                <a:sym typeface="Arial"/>
              </a:rPr>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01600" y="101600"/>
            <a:ext cx="3181450" cy="627474"/>
          </a:xfrm>
          <a:prstGeom prst="rect">
            <a:avLst/>
          </a:prstGeom>
        </p:spPr>
        <p:txBody>
          <a:bodyPr lIns="38100" tIns="38100" rIns="38100" bIns="38100" anchor="t" anchorCtr="0">
            <a:noAutofit/>
          </a:bodyPr>
          <a:lstStyle/>
          <a:p>
            <a:pPr rtl="0">
              <a:lnSpc>
                <a:spcPct val="100000"/>
              </a:lnSpc>
              <a:spcBef>
                <a:spcPts val="0"/>
              </a:spcBef>
              <a:buNone/>
            </a:pPr>
            <a:r>
              <a:rPr lang="en-US" sz="4266">
                <a:solidFill>
                  <a:srgbClr val="000000"/>
                </a:solidFill>
                <a:latin typeface="Arial"/>
                <a:ea typeface="Arial"/>
                <a:cs typeface="Arial"/>
                <a:sym typeface="Arial"/>
              </a:rPr>
              <a:t>Self Test</a:t>
            </a:r>
          </a:p>
        </p:txBody>
      </p:sp>
      <p:sp>
        <p:nvSpPr>
          <p:cNvPr id="138" name="Shape 138"/>
          <p:cNvSpPr txBox="1">
            <a:spLocks noGrp="1"/>
          </p:cNvSpPr>
          <p:nvPr>
            <p:ph type="body" idx="1"/>
          </p:nvPr>
        </p:nvSpPr>
        <p:spPr>
          <a:xfrm>
            <a:off x="203575" y="913700"/>
            <a:ext cx="9848000" cy="6263000"/>
          </a:xfrm>
          <a:prstGeom prst="rect">
            <a:avLst/>
          </a:prstGeom>
        </p:spPr>
        <p:txBody>
          <a:bodyPr lIns="38100" tIns="38100" rIns="38100" bIns="38100" anchor="t" anchorCtr="0">
            <a:noAutofit/>
          </a:bodyPr>
          <a:lstStyle/>
          <a:p>
            <a:pPr rtl="0">
              <a:lnSpc>
                <a:spcPct val="100000"/>
              </a:lnSpc>
              <a:spcBef>
                <a:spcPts val="0"/>
              </a:spcBef>
              <a:buNone/>
            </a:pPr>
            <a:r>
              <a:rPr lang="en-US" sz="2400" dirty="0">
                <a:solidFill>
                  <a:srgbClr val="000000"/>
                </a:solidFill>
                <a:latin typeface="Arial"/>
                <a:ea typeface="Arial"/>
                <a:cs typeface="Arial"/>
                <a:sym typeface="Arial"/>
              </a:rPr>
              <a:t>1. In order to produce energy, cells start with </a:t>
            </a:r>
            <a:r>
              <a:rPr lang="en-US" sz="2400" dirty="0" err="1">
                <a:solidFill>
                  <a:srgbClr val="000000"/>
                </a:solidFill>
                <a:latin typeface="Arial"/>
                <a:ea typeface="Arial"/>
                <a:cs typeface="Arial"/>
                <a:sym typeface="Arial"/>
              </a:rPr>
              <a:t>glycolysis</a:t>
            </a:r>
            <a:r>
              <a:rPr lang="en-US" sz="2400" dirty="0">
                <a:solidFill>
                  <a:srgbClr val="000000"/>
                </a:solidFill>
                <a:latin typeface="Arial"/>
                <a:ea typeface="Arial"/>
                <a:cs typeface="Arial"/>
                <a:sym typeface="Arial"/>
              </a:rPr>
              <a:t>. If oxygen is </a:t>
            </a:r>
            <a:r>
              <a:rPr lang="en-US" sz="2400" b="1" dirty="0">
                <a:solidFill>
                  <a:srgbClr val="000000"/>
                </a:solidFill>
                <a:latin typeface="Arial"/>
                <a:ea typeface="Arial"/>
                <a:cs typeface="Arial"/>
                <a:sym typeface="Arial"/>
              </a:rPr>
              <a:t>NOT</a:t>
            </a:r>
            <a:r>
              <a:rPr lang="en-US" sz="2400" dirty="0">
                <a:solidFill>
                  <a:srgbClr val="000000"/>
                </a:solidFill>
                <a:latin typeface="Arial"/>
                <a:ea typeface="Arial"/>
                <a:cs typeface="Arial"/>
                <a:sym typeface="Arial"/>
              </a:rPr>
              <a:t> present after </a:t>
            </a:r>
            <a:r>
              <a:rPr lang="en-US" sz="2400" dirty="0" err="1">
                <a:solidFill>
                  <a:srgbClr val="000000"/>
                </a:solidFill>
                <a:latin typeface="Arial"/>
                <a:ea typeface="Arial"/>
                <a:cs typeface="Arial"/>
                <a:sym typeface="Arial"/>
              </a:rPr>
              <a:t>glycolysis</a:t>
            </a:r>
            <a:r>
              <a:rPr lang="en-US" sz="2400" dirty="0">
                <a:solidFill>
                  <a:srgbClr val="000000"/>
                </a:solidFill>
                <a:latin typeface="Arial"/>
                <a:ea typeface="Arial"/>
                <a:cs typeface="Arial"/>
                <a:sym typeface="Arial"/>
              </a:rPr>
              <a:t>, what process occurs next?</a:t>
            </a:r>
            <a:br>
              <a:rPr lang="en-US" sz="2400" dirty="0">
                <a:solidFill>
                  <a:srgbClr val="000000"/>
                </a:solidFill>
                <a:latin typeface="Arial"/>
                <a:ea typeface="Arial"/>
                <a:cs typeface="Arial"/>
                <a:sym typeface="Arial"/>
              </a:rPr>
            </a:br>
            <a:r>
              <a:rPr lang="en-US" sz="2400" dirty="0">
                <a:solidFill>
                  <a:srgbClr val="000000"/>
                </a:solidFill>
                <a:latin typeface="Arial"/>
                <a:ea typeface="Arial"/>
                <a:cs typeface="Arial"/>
                <a:sym typeface="Arial"/>
              </a:rPr>
              <a:t/>
            </a:r>
            <a:br>
              <a:rPr lang="en-US" sz="2400" dirty="0">
                <a:solidFill>
                  <a:srgbClr val="000000"/>
                </a:solidFill>
                <a:latin typeface="Arial"/>
                <a:ea typeface="Arial"/>
                <a:cs typeface="Arial"/>
                <a:sym typeface="Arial"/>
              </a:rPr>
            </a:br>
            <a:r>
              <a:rPr lang="en-US" sz="2400" dirty="0">
                <a:solidFill>
                  <a:srgbClr val="000000"/>
                </a:solidFill>
                <a:latin typeface="Arial"/>
                <a:ea typeface="Arial"/>
                <a:cs typeface="Arial"/>
                <a:sym typeface="Arial"/>
              </a:rPr>
              <a:t> a) Electron Transport Chain   </a:t>
            </a:r>
            <a:r>
              <a:rPr lang="en-US" sz="2400" dirty="0" err="1">
                <a:solidFill>
                  <a:srgbClr val="000000"/>
                </a:solidFill>
                <a:latin typeface="Arial"/>
                <a:ea typeface="Arial"/>
                <a:cs typeface="Arial"/>
                <a:sym typeface="Arial"/>
              </a:rPr>
              <a:t>b</a:t>
            </a:r>
            <a:r>
              <a:rPr lang="en-US" sz="2400" dirty="0">
                <a:solidFill>
                  <a:srgbClr val="000000"/>
                </a:solidFill>
                <a:latin typeface="Arial"/>
                <a:ea typeface="Arial"/>
                <a:cs typeface="Arial"/>
                <a:sym typeface="Arial"/>
              </a:rPr>
              <a:t>) Krebs Cycle   </a:t>
            </a:r>
            <a:r>
              <a:rPr lang="en-US" sz="2400" dirty="0" err="1">
                <a:solidFill>
                  <a:srgbClr val="000000"/>
                </a:solidFill>
                <a:latin typeface="Arial"/>
                <a:ea typeface="Arial"/>
                <a:cs typeface="Arial"/>
                <a:sym typeface="Arial"/>
              </a:rPr>
              <a:t>c</a:t>
            </a:r>
            <a:r>
              <a:rPr lang="en-US" sz="2400" dirty="0">
                <a:solidFill>
                  <a:srgbClr val="000000"/>
                </a:solidFill>
                <a:latin typeface="Arial"/>
                <a:ea typeface="Arial"/>
                <a:cs typeface="Arial"/>
                <a:sym typeface="Arial"/>
              </a:rPr>
              <a:t>) Fermentation</a:t>
            </a:r>
            <a:br>
              <a:rPr lang="en-US" sz="2400" dirty="0">
                <a:solidFill>
                  <a:srgbClr val="000000"/>
                </a:solidFill>
                <a:latin typeface="Arial"/>
                <a:ea typeface="Arial"/>
                <a:cs typeface="Arial"/>
                <a:sym typeface="Arial"/>
              </a:rPr>
            </a:br>
            <a:r>
              <a:rPr lang="en-US" sz="2400" dirty="0">
                <a:solidFill>
                  <a:srgbClr val="000000"/>
                </a:solidFill>
                <a:latin typeface="Arial"/>
                <a:ea typeface="Arial"/>
                <a:cs typeface="Arial"/>
                <a:sym typeface="Arial"/>
              </a:rPr>
              <a:t/>
            </a:r>
            <a:br>
              <a:rPr lang="en-US" sz="2400" dirty="0">
                <a:solidFill>
                  <a:srgbClr val="000000"/>
                </a:solidFill>
                <a:latin typeface="Arial"/>
                <a:ea typeface="Arial"/>
                <a:cs typeface="Arial"/>
                <a:sym typeface="Arial"/>
              </a:rPr>
            </a:br>
            <a:r>
              <a:rPr lang="en-US" sz="2400" dirty="0">
                <a:solidFill>
                  <a:srgbClr val="000000"/>
                </a:solidFill>
                <a:latin typeface="Arial"/>
                <a:ea typeface="Arial"/>
                <a:cs typeface="Arial"/>
                <a:sym typeface="Arial"/>
              </a:rPr>
              <a:t>2. If oxygen IS present after </a:t>
            </a:r>
            <a:r>
              <a:rPr lang="en-US" sz="2400" dirty="0" err="1">
                <a:solidFill>
                  <a:srgbClr val="000000"/>
                </a:solidFill>
                <a:latin typeface="Arial"/>
                <a:ea typeface="Arial"/>
                <a:cs typeface="Arial"/>
                <a:sym typeface="Arial"/>
              </a:rPr>
              <a:t>glycolysis</a:t>
            </a:r>
            <a:r>
              <a:rPr lang="en-US" sz="2400" dirty="0">
                <a:solidFill>
                  <a:srgbClr val="000000"/>
                </a:solidFill>
                <a:latin typeface="Arial"/>
                <a:ea typeface="Arial"/>
                <a:cs typeface="Arial"/>
                <a:sym typeface="Arial"/>
              </a:rPr>
              <a:t>, what process occurs next?</a:t>
            </a:r>
            <a:br>
              <a:rPr lang="en-US" sz="2400" dirty="0">
                <a:solidFill>
                  <a:srgbClr val="000000"/>
                </a:solidFill>
                <a:latin typeface="Arial"/>
                <a:ea typeface="Arial"/>
                <a:cs typeface="Arial"/>
                <a:sym typeface="Arial"/>
              </a:rPr>
            </a:br>
            <a:r>
              <a:rPr lang="en-US" sz="2400" dirty="0">
                <a:solidFill>
                  <a:srgbClr val="000000"/>
                </a:solidFill>
                <a:latin typeface="Arial"/>
                <a:ea typeface="Arial"/>
                <a:cs typeface="Arial"/>
                <a:sym typeface="Arial"/>
              </a:rPr>
              <a:t> a) Electron Transport Chain </a:t>
            </a:r>
            <a:r>
              <a:rPr lang="en-US" sz="2400" dirty="0" err="1">
                <a:solidFill>
                  <a:srgbClr val="000000"/>
                </a:solidFill>
                <a:latin typeface="Arial"/>
                <a:ea typeface="Arial"/>
                <a:cs typeface="Arial"/>
                <a:sym typeface="Arial"/>
              </a:rPr>
              <a:t>b</a:t>
            </a:r>
            <a:r>
              <a:rPr lang="en-US" sz="2400" dirty="0">
                <a:solidFill>
                  <a:srgbClr val="000000"/>
                </a:solidFill>
                <a:latin typeface="Arial"/>
                <a:ea typeface="Arial"/>
                <a:cs typeface="Arial"/>
                <a:sym typeface="Arial"/>
              </a:rPr>
              <a:t>) Krebs Cycle    </a:t>
            </a:r>
            <a:r>
              <a:rPr lang="en-US" sz="2400" dirty="0" err="1">
                <a:solidFill>
                  <a:srgbClr val="000000"/>
                </a:solidFill>
                <a:latin typeface="Arial"/>
                <a:ea typeface="Arial"/>
                <a:cs typeface="Arial"/>
                <a:sym typeface="Arial"/>
              </a:rPr>
              <a:t>c)Fermentation</a:t>
            </a:r>
            <a:endParaRPr lang="en-US" sz="2400" dirty="0">
              <a:solidFill>
                <a:srgbClr val="000000"/>
              </a:solidFill>
              <a:latin typeface="Arial"/>
              <a:ea typeface="Arial"/>
              <a:cs typeface="Arial"/>
              <a:sym typeface="Arial"/>
            </a:endParaRPr>
          </a:p>
          <a:p>
            <a:pPr rtl="0">
              <a:lnSpc>
                <a:spcPct val="100000"/>
              </a:lnSpc>
              <a:spcBef>
                <a:spcPts val="0"/>
              </a:spcBef>
              <a:buNone/>
            </a:pPr>
            <a:endParaRPr sz="2400" dirty="0">
              <a:solidFill>
                <a:srgbClr val="000000"/>
              </a:solidFill>
              <a:latin typeface="Arial"/>
              <a:ea typeface="Arial"/>
              <a:cs typeface="Arial"/>
              <a:sym typeface="Arial"/>
            </a:endParaRPr>
          </a:p>
          <a:p>
            <a:pPr rtl="0">
              <a:lnSpc>
                <a:spcPct val="100000"/>
              </a:lnSpc>
              <a:spcBef>
                <a:spcPts val="0"/>
              </a:spcBef>
              <a:buNone/>
            </a:pPr>
            <a:r>
              <a:rPr lang="en-US" sz="2400" dirty="0">
                <a:solidFill>
                  <a:srgbClr val="000000"/>
                </a:solidFill>
                <a:latin typeface="Arial"/>
                <a:ea typeface="Arial"/>
                <a:cs typeface="Arial"/>
                <a:sym typeface="Arial"/>
              </a:rPr>
              <a:t>3. A process that does </a:t>
            </a:r>
            <a:r>
              <a:rPr lang="en-US" sz="2400" b="1" dirty="0">
                <a:solidFill>
                  <a:srgbClr val="000000"/>
                </a:solidFill>
                <a:latin typeface="Arial"/>
                <a:ea typeface="Arial"/>
                <a:cs typeface="Arial"/>
                <a:sym typeface="Arial"/>
              </a:rPr>
              <a:t>NOT</a:t>
            </a:r>
            <a:r>
              <a:rPr lang="en-US" sz="2400" dirty="0">
                <a:solidFill>
                  <a:srgbClr val="000000"/>
                </a:solidFill>
                <a:latin typeface="Arial"/>
                <a:ea typeface="Arial"/>
                <a:cs typeface="Arial"/>
                <a:sym typeface="Arial"/>
              </a:rPr>
              <a:t> require oxygen is known as what?</a:t>
            </a:r>
            <a:br>
              <a:rPr lang="en-US" sz="2400" dirty="0">
                <a:solidFill>
                  <a:srgbClr val="000000"/>
                </a:solidFill>
                <a:latin typeface="Arial"/>
                <a:ea typeface="Arial"/>
                <a:cs typeface="Arial"/>
                <a:sym typeface="Arial"/>
              </a:rPr>
            </a:br>
            <a:r>
              <a:rPr lang="en-US" sz="2400" dirty="0">
                <a:solidFill>
                  <a:srgbClr val="000000"/>
                </a:solidFill>
                <a:latin typeface="Arial"/>
                <a:ea typeface="Arial"/>
                <a:cs typeface="Arial"/>
                <a:sym typeface="Arial"/>
              </a:rPr>
              <a:t>            a) Aerobic           </a:t>
            </a:r>
            <a:r>
              <a:rPr lang="en-US" sz="2400" dirty="0" err="1">
                <a:solidFill>
                  <a:srgbClr val="000000"/>
                </a:solidFill>
                <a:latin typeface="Arial"/>
                <a:ea typeface="Arial"/>
                <a:cs typeface="Arial"/>
                <a:sym typeface="Arial"/>
              </a:rPr>
              <a:t>b</a:t>
            </a:r>
            <a:r>
              <a:rPr lang="en-US" sz="2400" dirty="0">
                <a:solidFill>
                  <a:srgbClr val="000000"/>
                </a:solidFill>
                <a:latin typeface="Arial"/>
                <a:ea typeface="Arial"/>
                <a:cs typeface="Arial"/>
                <a:sym typeface="Arial"/>
              </a:rPr>
              <a:t>) Anaerobic</a:t>
            </a:r>
          </a:p>
          <a:p>
            <a:pPr rtl="0">
              <a:lnSpc>
                <a:spcPct val="100000"/>
              </a:lnSpc>
              <a:spcBef>
                <a:spcPts val="0"/>
              </a:spcBef>
              <a:buNone/>
            </a:pPr>
            <a:r>
              <a:rPr lang="en-US" sz="2400" dirty="0">
                <a:solidFill>
                  <a:srgbClr val="000000"/>
                </a:solidFill>
                <a:latin typeface="Arial"/>
                <a:ea typeface="Arial"/>
                <a:cs typeface="Arial"/>
                <a:sym typeface="Arial"/>
              </a:rPr>
              <a:t>4. In </a:t>
            </a:r>
            <a:r>
              <a:rPr lang="en-US" sz="2400" dirty="0" err="1">
                <a:solidFill>
                  <a:srgbClr val="000000"/>
                </a:solidFill>
                <a:latin typeface="Arial"/>
                <a:ea typeface="Arial"/>
                <a:cs typeface="Arial"/>
                <a:sym typeface="Arial"/>
              </a:rPr>
              <a:t>glycolysis</a:t>
            </a:r>
            <a:r>
              <a:rPr lang="en-US" sz="2400" dirty="0">
                <a:solidFill>
                  <a:srgbClr val="000000"/>
                </a:solidFill>
                <a:latin typeface="Arial"/>
                <a:ea typeface="Arial"/>
                <a:cs typeface="Arial"/>
                <a:sym typeface="Arial"/>
              </a:rPr>
              <a:t>, glucose is broken into 2 molecules of __________________ acid</a:t>
            </a:r>
          </a:p>
          <a:p>
            <a:pPr rtl="0">
              <a:lnSpc>
                <a:spcPct val="100000"/>
              </a:lnSpc>
              <a:spcBef>
                <a:spcPts val="0"/>
              </a:spcBef>
              <a:buNone/>
            </a:pPr>
            <a:endParaRPr sz="2400" dirty="0">
              <a:solidFill>
                <a:srgbClr val="000000"/>
              </a:solidFill>
              <a:latin typeface="Arial"/>
              <a:ea typeface="Arial"/>
              <a:cs typeface="Arial"/>
              <a:sym typeface="Arial"/>
            </a:endParaRPr>
          </a:p>
          <a:p>
            <a:pPr rtl="0">
              <a:lnSpc>
                <a:spcPct val="100000"/>
              </a:lnSpc>
              <a:spcBef>
                <a:spcPts val="0"/>
              </a:spcBef>
              <a:buNone/>
            </a:pPr>
            <a:r>
              <a:rPr lang="en-US" sz="2400" dirty="0">
                <a:solidFill>
                  <a:srgbClr val="000000"/>
                </a:solidFill>
                <a:latin typeface="Arial"/>
                <a:ea typeface="Arial"/>
                <a:cs typeface="Arial"/>
                <a:sym typeface="Arial"/>
              </a:rPr>
              <a:t>5.  Where does the </a:t>
            </a:r>
            <a:r>
              <a:rPr lang="en-US" sz="2400" dirty="0" err="1">
                <a:solidFill>
                  <a:srgbClr val="000000"/>
                </a:solidFill>
                <a:latin typeface="Arial"/>
                <a:ea typeface="Arial"/>
                <a:cs typeface="Arial"/>
                <a:sym typeface="Arial"/>
              </a:rPr>
              <a:t>Kreb's</a:t>
            </a:r>
            <a:r>
              <a:rPr lang="en-US" sz="2400" dirty="0">
                <a:solidFill>
                  <a:srgbClr val="000000"/>
                </a:solidFill>
                <a:latin typeface="Arial"/>
                <a:ea typeface="Arial"/>
                <a:cs typeface="Arial"/>
                <a:sym typeface="Arial"/>
              </a:rPr>
              <a:t> cycle occur? _________________</a:t>
            </a:r>
          </a:p>
          <a:p>
            <a:pPr rtl="0">
              <a:lnSpc>
                <a:spcPct val="100000"/>
              </a:lnSpc>
              <a:spcBef>
                <a:spcPts val="0"/>
              </a:spcBef>
              <a:buNone/>
            </a:pPr>
            <a:endParaRPr sz="2400" dirty="0">
              <a:solidFill>
                <a:srgbClr val="000000"/>
              </a:solidFill>
              <a:latin typeface="Arial"/>
              <a:ea typeface="Arial"/>
              <a:cs typeface="Arial"/>
              <a:sym typeface="Arial"/>
            </a:endParaRPr>
          </a:p>
          <a:p>
            <a:pPr rtl="0">
              <a:lnSpc>
                <a:spcPct val="100000"/>
              </a:lnSpc>
              <a:spcBef>
                <a:spcPts val="0"/>
              </a:spcBef>
              <a:buNone/>
            </a:pPr>
            <a:r>
              <a:rPr lang="en-US" sz="2400" dirty="0">
                <a:solidFill>
                  <a:srgbClr val="000000"/>
                </a:solidFill>
                <a:latin typeface="Arial"/>
                <a:ea typeface="Arial"/>
                <a:cs typeface="Arial"/>
                <a:sym typeface="Arial"/>
              </a:rPr>
              <a:t>6.   What gas is a waste product produced in the Krebs cycle? ____</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304800" y="304800"/>
            <a:ext cx="9634124" cy="5557425"/>
          </a:xfrm>
          <a:prstGeom prst="rect">
            <a:avLst/>
          </a:prstGeom>
        </p:spPr>
        <p:txBody>
          <a:bodyPr lIns="38100" tIns="38100" rIns="38100" bIns="38100" anchor="t" anchorCtr="0">
            <a:noAutofit/>
          </a:bodyPr>
          <a:lstStyle/>
          <a:p>
            <a:pPr rtl="0">
              <a:lnSpc>
                <a:spcPct val="100000"/>
              </a:lnSpc>
              <a:spcBef>
                <a:spcPts val="0"/>
              </a:spcBef>
              <a:buNone/>
            </a:pPr>
            <a:r>
              <a:rPr lang="en-US" sz="2666" i="0">
                <a:solidFill>
                  <a:srgbClr val="000000"/>
                </a:solidFill>
                <a:latin typeface="Arial"/>
                <a:ea typeface="Arial"/>
                <a:cs typeface="Arial"/>
                <a:sym typeface="Arial"/>
              </a:rPr>
              <a:t>7.  What enzyme is used in the electron transport chain to create ATP?</a:t>
            </a:r>
          </a:p>
          <a:p>
            <a:pPr rtl="0">
              <a:lnSpc>
                <a:spcPct val="100000"/>
              </a:lnSpc>
              <a:spcBef>
                <a:spcPts val="0"/>
              </a:spcBef>
              <a:buNone/>
            </a:pPr>
            <a:r>
              <a:rPr lang="en-US" sz="2666" i="0">
                <a:solidFill>
                  <a:srgbClr val="000000"/>
                </a:solidFill>
                <a:latin typeface="Arial"/>
                <a:ea typeface="Arial"/>
                <a:cs typeface="Arial"/>
                <a:sym typeface="Arial"/>
              </a:rPr>
              <a:t>a.  citric acid          b. pyruvate             c. ATPase</a:t>
            </a:r>
          </a:p>
          <a:p>
            <a:pPr rtl="0">
              <a:lnSpc>
                <a:spcPct val="100000"/>
              </a:lnSpc>
              <a:spcBef>
                <a:spcPts val="0"/>
              </a:spcBef>
              <a:buNone/>
            </a:pPr>
            <a:endParaRPr sz="2666" i="0">
              <a:solidFill>
                <a:srgbClr val="000000"/>
              </a:solidFill>
              <a:latin typeface="Arial"/>
              <a:ea typeface="Arial"/>
              <a:cs typeface="Arial"/>
              <a:sym typeface="Arial"/>
            </a:endParaRPr>
          </a:p>
          <a:p>
            <a:pPr rtl="0">
              <a:lnSpc>
                <a:spcPct val="100000"/>
              </a:lnSpc>
              <a:spcBef>
                <a:spcPts val="0"/>
              </a:spcBef>
              <a:buNone/>
            </a:pPr>
            <a:r>
              <a:rPr lang="en-US" sz="2666" i="0">
                <a:solidFill>
                  <a:srgbClr val="000000"/>
                </a:solidFill>
                <a:latin typeface="Arial"/>
                <a:ea typeface="Arial"/>
                <a:cs typeface="Arial"/>
                <a:sym typeface="Arial"/>
              </a:rPr>
              <a:t>8.  Where does glycolyis occur?</a:t>
            </a:r>
          </a:p>
          <a:p>
            <a:pPr rtl="0">
              <a:lnSpc>
                <a:spcPct val="100000"/>
              </a:lnSpc>
              <a:spcBef>
                <a:spcPts val="0"/>
              </a:spcBef>
              <a:buNone/>
            </a:pPr>
            <a:r>
              <a:rPr lang="en-US" sz="2666" i="0">
                <a:solidFill>
                  <a:srgbClr val="000000"/>
                </a:solidFill>
                <a:latin typeface="Arial"/>
                <a:ea typeface="Arial"/>
                <a:cs typeface="Arial"/>
                <a:sym typeface="Arial"/>
              </a:rPr>
              <a:t>a.  cytoplasm              b.  mitochondria          c.  chloroplast</a:t>
            </a:r>
          </a:p>
          <a:p>
            <a:pPr rtl="0">
              <a:lnSpc>
                <a:spcPct val="100000"/>
              </a:lnSpc>
              <a:spcBef>
                <a:spcPts val="0"/>
              </a:spcBef>
              <a:buNone/>
            </a:pPr>
            <a:endParaRPr sz="2666" i="0">
              <a:solidFill>
                <a:srgbClr val="000000"/>
              </a:solidFill>
              <a:latin typeface="Arial"/>
              <a:ea typeface="Arial"/>
              <a:cs typeface="Arial"/>
              <a:sym typeface="Arial"/>
            </a:endParaRPr>
          </a:p>
          <a:p>
            <a:pPr rtl="0">
              <a:lnSpc>
                <a:spcPct val="100000"/>
              </a:lnSpc>
              <a:spcBef>
                <a:spcPts val="0"/>
              </a:spcBef>
              <a:buNone/>
            </a:pPr>
            <a:r>
              <a:rPr lang="en-US" sz="2666" i="0">
                <a:solidFill>
                  <a:srgbClr val="000000"/>
                </a:solidFill>
                <a:latin typeface="Arial"/>
                <a:ea typeface="Arial"/>
                <a:cs typeface="Arial"/>
                <a:sym typeface="Arial"/>
              </a:rPr>
              <a:t>9.  Which process produces the largest amount of ATP?</a:t>
            </a:r>
          </a:p>
          <a:p>
            <a:pPr rtl="0">
              <a:lnSpc>
                <a:spcPct val="100000"/>
              </a:lnSpc>
              <a:spcBef>
                <a:spcPts val="0"/>
              </a:spcBef>
              <a:buNone/>
            </a:pPr>
            <a:r>
              <a:rPr lang="en-US" sz="2666" i="0">
                <a:solidFill>
                  <a:srgbClr val="000000"/>
                </a:solidFill>
                <a:latin typeface="Arial"/>
                <a:ea typeface="Arial"/>
                <a:cs typeface="Arial"/>
                <a:sym typeface="Arial"/>
              </a:rPr>
              <a:t>a.  fermentation          b.  Krebs Cycle            c.   ETC</a:t>
            </a:r>
          </a:p>
          <a:p>
            <a:pPr rtl="0">
              <a:lnSpc>
                <a:spcPct val="100000"/>
              </a:lnSpc>
              <a:spcBef>
                <a:spcPts val="0"/>
              </a:spcBef>
              <a:buNone/>
            </a:pPr>
            <a:endParaRPr sz="2666" i="0">
              <a:solidFill>
                <a:srgbClr val="000000"/>
              </a:solidFill>
              <a:latin typeface="Arial"/>
              <a:ea typeface="Arial"/>
              <a:cs typeface="Arial"/>
              <a:sym typeface="Arial"/>
            </a:endParaRPr>
          </a:p>
          <a:p>
            <a:pPr rtl="0">
              <a:lnSpc>
                <a:spcPct val="100000"/>
              </a:lnSpc>
              <a:spcBef>
                <a:spcPts val="0"/>
              </a:spcBef>
              <a:buNone/>
            </a:pPr>
            <a:r>
              <a:rPr lang="en-US" sz="2666" i="0">
                <a:solidFill>
                  <a:srgbClr val="000000"/>
                </a:solidFill>
                <a:latin typeface="Arial"/>
                <a:ea typeface="Arial"/>
                <a:cs typeface="Arial"/>
                <a:sym typeface="Arial"/>
              </a:rPr>
              <a:t>10.  The oxygen required by cellular respiration is reduced and becomes part of which molecule?</a:t>
            </a:r>
          </a:p>
          <a:p>
            <a:pPr rtl="0">
              <a:lnSpc>
                <a:spcPct val="100000"/>
              </a:lnSpc>
              <a:spcBef>
                <a:spcPts val="0"/>
              </a:spcBef>
              <a:buNone/>
            </a:pPr>
            <a:r>
              <a:rPr lang="en-US" sz="2666" i="0">
                <a:solidFill>
                  <a:srgbClr val="000000"/>
                </a:solidFill>
                <a:latin typeface="Arial"/>
                <a:ea typeface="Arial"/>
                <a:cs typeface="Arial"/>
                <a:sym typeface="Arial"/>
              </a:rPr>
              <a:t>a.  ATP                b. CO</a:t>
            </a:r>
            <a:r>
              <a:rPr lang="en-US" sz="2666" i="0" baseline="-25000">
                <a:solidFill>
                  <a:srgbClr val="000000"/>
                </a:solidFill>
                <a:latin typeface="Arial"/>
                <a:ea typeface="Arial"/>
                <a:cs typeface="Arial"/>
                <a:sym typeface="Arial"/>
              </a:rPr>
              <a:t>2</a:t>
            </a:r>
            <a:r>
              <a:rPr lang="en-US" sz="2666" i="0">
                <a:solidFill>
                  <a:srgbClr val="000000"/>
                </a:solidFill>
                <a:latin typeface="Arial"/>
                <a:ea typeface="Arial"/>
                <a:cs typeface="Arial"/>
                <a:sym typeface="Arial"/>
              </a:rPr>
              <a:t>            c.  H</a:t>
            </a:r>
            <a:r>
              <a:rPr lang="en-US" sz="2666" i="0" baseline="-25000">
                <a:solidFill>
                  <a:srgbClr val="000000"/>
                </a:solidFill>
                <a:latin typeface="Arial"/>
                <a:ea typeface="Arial"/>
                <a:cs typeface="Arial"/>
                <a:sym typeface="Arial"/>
              </a:rPr>
              <a:t>2</a:t>
            </a:r>
            <a:r>
              <a:rPr lang="en-US" sz="2666" i="0">
                <a:solidFill>
                  <a:srgbClr val="000000"/>
                </a:solidFill>
                <a:latin typeface="Arial"/>
                <a:ea typeface="Arial"/>
                <a:cs typeface="Arial"/>
                <a:sym typeface="Arial"/>
              </a:rPr>
              <a:t>0</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4266">
                <a:solidFill>
                  <a:srgbClr val="000000"/>
                </a:solidFill>
                <a:latin typeface="Arial"/>
                <a:ea typeface="Arial"/>
                <a:cs typeface="Arial"/>
                <a:sym typeface="Arial"/>
              </a:rPr>
              <a:t>The Mystery of the Seven Deaths</a:t>
            </a:r>
          </a:p>
        </p:txBody>
      </p:sp>
      <p:sp>
        <p:nvSpPr>
          <p:cNvPr id="149" name="Shape 149"/>
          <p:cNvSpPr txBox="1">
            <a:spLocks noGrp="1"/>
          </p:cNvSpPr>
          <p:nvPr>
            <p:ph type="body" idx="1"/>
          </p:nvPr>
        </p:nvSpPr>
        <p:spPr>
          <a:xfrm>
            <a:off x="406300" y="1318700"/>
            <a:ext cx="9541849" cy="4364200"/>
          </a:xfrm>
          <a:prstGeom prst="rect">
            <a:avLst/>
          </a:prstGeom>
        </p:spPr>
        <p:txBody>
          <a:bodyPr lIns="38100" tIns="38100" rIns="38100" bIns="38100" anchor="t" anchorCtr="0">
            <a:noAutofit/>
          </a:bodyPr>
          <a:lstStyle/>
          <a:p>
            <a:pPr rtl="0">
              <a:lnSpc>
                <a:spcPct val="100000"/>
              </a:lnSpc>
              <a:spcBef>
                <a:spcPts val="0"/>
              </a:spcBef>
              <a:buNone/>
            </a:pPr>
            <a:r>
              <a:rPr lang="en-US" sz="2666">
                <a:solidFill>
                  <a:srgbClr val="000000"/>
                </a:solidFill>
                <a:latin typeface="Arial"/>
                <a:ea typeface="Arial"/>
                <a:cs typeface="Arial"/>
                <a:sym typeface="Arial"/>
              </a:rPr>
              <a:t>Case Study: </a:t>
            </a:r>
            <a:r>
              <a:rPr lang="en-US" sz="2133" u="sng">
                <a:solidFill>
                  <a:srgbClr val="0000FF"/>
                </a:solidFill>
                <a:latin typeface="Arial"/>
                <a:ea typeface="Arial"/>
                <a:cs typeface="Arial"/>
                <a:sym typeface="Arial"/>
                <a:hlinkClick r:id="rId3"/>
              </a:rPr>
              <a:t>http://sciencecases.lib.buffalo.edu/cs/files/cellular_respiration.pdf</a:t>
            </a:r>
          </a:p>
          <a:p>
            <a:pPr rtl="0">
              <a:lnSpc>
                <a:spcPct val="100000"/>
              </a:lnSpc>
              <a:spcBef>
                <a:spcPts val="0"/>
              </a:spcBef>
              <a:buNone/>
            </a:pPr>
            <a:r>
              <a:rPr lang="en-US" sz="2133">
                <a:solidFill>
                  <a:srgbClr val="000000"/>
                </a:solidFill>
                <a:latin typeface="Arial"/>
                <a:ea typeface="Arial"/>
                <a:cs typeface="Arial"/>
                <a:sym typeface="Arial"/>
              </a:rPr>
              <a:t/>
            </a:r>
            <a:br>
              <a:rPr lang="en-US" sz="2133">
                <a:solidFill>
                  <a:srgbClr val="000000"/>
                </a:solidFill>
                <a:latin typeface="Arial"/>
                <a:ea typeface="Arial"/>
                <a:cs typeface="Arial"/>
                <a:sym typeface="Arial"/>
              </a:rPr>
            </a:br>
            <a:r>
              <a:rPr lang="en-US" sz="2133">
                <a:solidFill>
                  <a:srgbClr val="000000"/>
                </a:solidFill>
                <a:latin typeface="Arial"/>
                <a:ea typeface="Arial"/>
                <a:cs typeface="Arial"/>
                <a:sym typeface="Arial"/>
              </a:rPr>
              <a:t>In this case study, students learn about the function of cellular respiration and the electron transport chain and what happens when that function is impaired. Students play the role of medical examiner as they analyze the autopsy results to determine the cause of the mysterious deaths of these seven victims. </a:t>
            </a:r>
          </a:p>
          <a:p>
            <a:pPr rtl="0">
              <a:lnSpc>
                <a:spcPct val="100000"/>
              </a:lnSpc>
              <a:spcBef>
                <a:spcPts val="0"/>
              </a:spcBef>
              <a:buNone/>
            </a:pPr>
            <a:endParaRPr sz="2400">
              <a:solidFill>
                <a:srgbClr val="000000"/>
              </a:solidFill>
              <a:latin typeface="Arial"/>
              <a:ea typeface="Arial"/>
              <a:cs typeface="Arial"/>
              <a:sym typeface="Arial"/>
            </a:endParaRPr>
          </a:p>
          <a:p>
            <a:pPr marL="381000" marR="0" lvl="0" indent="-169333" rtl="0">
              <a:lnSpc>
                <a:spcPct val="100000"/>
              </a:lnSpc>
              <a:spcBef>
                <a:spcPts val="0"/>
              </a:spcBef>
              <a:spcAft>
                <a:spcPts val="600"/>
              </a:spcAft>
              <a:buClr>
                <a:srgbClr val="44452F"/>
              </a:buClr>
              <a:buSzPct val="98245"/>
              <a:buFont typeface="Arial"/>
              <a:buChar char="●"/>
            </a:pPr>
            <a:r>
              <a:rPr lang="en-US" sz="1866">
                <a:solidFill>
                  <a:srgbClr val="44452F"/>
                </a:solidFill>
                <a:latin typeface="Helvetica"/>
                <a:ea typeface="Helvetica"/>
                <a:cs typeface="Helvetica"/>
                <a:sym typeface="Helvetica"/>
              </a:rPr>
              <a:t>Explain the overall purpose of cellular respiration.</a:t>
            </a:r>
          </a:p>
          <a:p>
            <a:pPr marL="381000" marR="0" lvl="0" indent="-169333" rtl="0">
              <a:lnSpc>
                <a:spcPct val="100000"/>
              </a:lnSpc>
              <a:spcBef>
                <a:spcPts val="0"/>
              </a:spcBef>
              <a:spcAft>
                <a:spcPts val="600"/>
              </a:spcAft>
              <a:buClr>
                <a:srgbClr val="44452F"/>
              </a:buClr>
              <a:buSzPct val="98245"/>
              <a:buFont typeface="Arial"/>
              <a:buChar char="●"/>
            </a:pPr>
            <a:r>
              <a:rPr lang="en-US" sz="1866">
                <a:solidFill>
                  <a:srgbClr val="44452F"/>
                </a:solidFill>
                <a:latin typeface="Helvetica"/>
                <a:ea typeface="Helvetica"/>
                <a:cs typeface="Helvetica"/>
                <a:sym typeface="Helvetica"/>
              </a:rPr>
              <a:t>Describe the intermediate metabolites of cellular respiration.</a:t>
            </a:r>
          </a:p>
          <a:p>
            <a:pPr marL="381000" marR="0" lvl="0" indent="-169333" rtl="0">
              <a:lnSpc>
                <a:spcPct val="100000"/>
              </a:lnSpc>
              <a:spcBef>
                <a:spcPts val="0"/>
              </a:spcBef>
              <a:spcAft>
                <a:spcPts val="600"/>
              </a:spcAft>
              <a:buClr>
                <a:srgbClr val="44452F"/>
              </a:buClr>
              <a:buSzPct val="98245"/>
              <a:buFont typeface="Arial"/>
              <a:buChar char="●"/>
            </a:pPr>
            <a:r>
              <a:rPr lang="en-US" sz="1866">
                <a:solidFill>
                  <a:srgbClr val="44452F"/>
                </a:solidFill>
                <a:latin typeface="Helvetica"/>
                <a:ea typeface="Helvetica"/>
                <a:cs typeface="Helvetica"/>
                <a:sym typeface="Helvetica"/>
              </a:rPr>
              <a:t>Explain the function and importance of the electron transport chain.</a:t>
            </a:r>
          </a:p>
          <a:p>
            <a:pPr marL="381000" marR="0" lvl="0" indent="-169333" rtl="0">
              <a:lnSpc>
                <a:spcPct val="100000"/>
              </a:lnSpc>
              <a:spcBef>
                <a:spcPts val="0"/>
              </a:spcBef>
              <a:spcAft>
                <a:spcPts val="600"/>
              </a:spcAft>
              <a:buClr>
                <a:srgbClr val="44452F"/>
              </a:buClr>
              <a:buSzPct val="98245"/>
              <a:buFont typeface="Arial"/>
              <a:buChar char="●"/>
            </a:pPr>
            <a:r>
              <a:rPr lang="en-US" sz="1866">
                <a:solidFill>
                  <a:srgbClr val="44452F"/>
                </a:solidFill>
                <a:latin typeface="Helvetica"/>
                <a:ea typeface="Helvetica"/>
                <a:cs typeface="Helvetica"/>
                <a:sym typeface="Helvetica"/>
              </a:rPr>
              <a:t>Describe the role of oxygen in cellular respiration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1"/>
        <p:cNvGrpSpPr/>
        <p:nvPr/>
      </p:nvGrpSpPr>
      <p:grpSpPr>
        <a:xfrm>
          <a:off x="0" y="0"/>
          <a:ext cx="0" cy="0"/>
          <a:chOff x="0" y="0"/>
          <a:chExt cx="0" cy="0"/>
        </a:xfrm>
      </p:grpSpPr>
      <p:pic>
        <p:nvPicPr>
          <p:cNvPr id="32" name="Shape 32"/>
          <p:cNvPicPr preferRelativeResize="0"/>
          <p:nvPr/>
        </p:nvPicPr>
        <p:blipFill>
          <a:blip r:embed="rId3">
            <a:alphaModFix/>
          </a:blip>
          <a:stretch>
            <a:fillRect/>
          </a:stretch>
        </p:blipFill>
        <p:spPr>
          <a:xfrm>
            <a:off x="64024" y="406400"/>
            <a:ext cx="5862275" cy="6857999"/>
          </a:xfrm>
          <a:prstGeom prst="rect">
            <a:avLst/>
          </a:prstGeom>
          <a:noFill/>
          <a:ln>
            <a:noFill/>
          </a:ln>
        </p:spPr>
      </p:pic>
      <p:sp>
        <p:nvSpPr>
          <p:cNvPr id="33" name="Shape 33"/>
          <p:cNvSpPr txBox="1"/>
          <p:nvPr/>
        </p:nvSpPr>
        <p:spPr>
          <a:xfrm>
            <a:off x="6451941" y="615275"/>
            <a:ext cx="3412024" cy="6413218"/>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800" b="1" dirty="0">
                <a:solidFill>
                  <a:srgbClr val="000000"/>
                </a:solidFill>
                <a:latin typeface="Arial"/>
                <a:ea typeface="Arial"/>
                <a:cs typeface="Arial"/>
                <a:sym typeface="Arial"/>
              </a:rPr>
              <a:t>Cellular respiration</a:t>
            </a:r>
            <a:r>
              <a:rPr lang="en-US" sz="2800" dirty="0">
                <a:solidFill>
                  <a:srgbClr val="000000"/>
                </a:solidFill>
                <a:latin typeface="Arial"/>
                <a:ea typeface="Arial"/>
                <a:cs typeface="Arial"/>
                <a:sym typeface="Arial"/>
              </a:rPr>
              <a:t> is the set </a:t>
            </a:r>
            <a:r>
              <a:rPr lang="en-US" sz="2800" dirty="0" smtClean="0">
                <a:solidFill>
                  <a:srgbClr val="000000"/>
                </a:solidFill>
                <a:latin typeface="Arial"/>
                <a:ea typeface="Arial"/>
                <a:cs typeface="Arial"/>
                <a:sym typeface="Arial"/>
              </a:rPr>
              <a:t>of </a:t>
            </a:r>
            <a:r>
              <a:rPr lang="en-US" sz="2800" b="1" dirty="0">
                <a:solidFill>
                  <a:srgbClr val="000000"/>
                </a:solidFill>
                <a:latin typeface="Arial"/>
                <a:ea typeface="Arial"/>
                <a:cs typeface="Arial"/>
                <a:sym typeface="Arial"/>
              </a:rPr>
              <a:t>metabolic reactions</a:t>
            </a:r>
            <a:r>
              <a:rPr lang="en-US" sz="2800" dirty="0">
                <a:solidFill>
                  <a:srgbClr val="000000"/>
                </a:solidFill>
                <a:latin typeface="Arial"/>
                <a:ea typeface="Arial"/>
                <a:cs typeface="Arial"/>
                <a:sym typeface="Arial"/>
              </a:rPr>
              <a:t> and processes that take place in the cells of organisms to </a:t>
            </a:r>
            <a:r>
              <a:rPr lang="en-US" sz="2800" b="1" dirty="0">
                <a:solidFill>
                  <a:srgbClr val="000000"/>
                </a:solidFill>
                <a:latin typeface="Arial"/>
                <a:ea typeface="Arial"/>
                <a:cs typeface="Arial"/>
                <a:sym typeface="Arial"/>
              </a:rPr>
              <a:t>convert biochemical energy</a:t>
            </a:r>
            <a:r>
              <a:rPr lang="en-US" sz="2800" dirty="0">
                <a:solidFill>
                  <a:srgbClr val="000000"/>
                </a:solidFill>
                <a:latin typeface="Arial"/>
                <a:ea typeface="Arial"/>
                <a:cs typeface="Arial"/>
                <a:sym typeface="Arial"/>
              </a:rPr>
              <a:t> from nutrients </a:t>
            </a:r>
            <a:r>
              <a:rPr lang="en-US" sz="2800" b="1" dirty="0">
                <a:solidFill>
                  <a:srgbClr val="000000"/>
                </a:solidFill>
                <a:latin typeface="Arial"/>
                <a:ea typeface="Arial"/>
                <a:cs typeface="Arial"/>
                <a:sym typeface="Arial"/>
              </a:rPr>
              <a:t>into</a:t>
            </a:r>
            <a:r>
              <a:rPr lang="en-US" sz="2800" dirty="0">
                <a:solidFill>
                  <a:srgbClr val="000000"/>
                </a:solidFill>
                <a:latin typeface="Arial"/>
                <a:ea typeface="Arial"/>
                <a:cs typeface="Arial"/>
                <a:sym typeface="Arial"/>
              </a:rPr>
              <a:t> adenosine </a:t>
            </a:r>
            <a:r>
              <a:rPr lang="en-US" sz="2800" dirty="0" err="1">
                <a:solidFill>
                  <a:srgbClr val="000000"/>
                </a:solidFill>
                <a:latin typeface="Arial"/>
                <a:ea typeface="Arial"/>
                <a:cs typeface="Arial"/>
                <a:sym typeface="Arial"/>
              </a:rPr>
              <a:t>triphosphate</a:t>
            </a:r>
            <a:r>
              <a:rPr lang="en-US" sz="2800" dirty="0">
                <a:solidFill>
                  <a:srgbClr val="000000"/>
                </a:solidFill>
                <a:latin typeface="Arial"/>
                <a:ea typeface="Arial"/>
                <a:cs typeface="Arial"/>
                <a:sym typeface="Arial"/>
              </a:rPr>
              <a:t> (</a:t>
            </a:r>
            <a:r>
              <a:rPr lang="en-US" sz="2800" b="1" dirty="0">
                <a:solidFill>
                  <a:srgbClr val="000000"/>
                </a:solidFill>
                <a:latin typeface="Arial"/>
                <a:ea typeface="Arial"/>
                <a:cs typeface="Arial"/>
                <a:sym typeface="Arial"/>
              </a:rPr>
              <a:t>ATP</a:t>
            </a:r>
            <a:r>
              <a:rPr lang="en-US" sz="2800" dirty="0">
                <a:solidFill>
                  <a:srgbClr val="000000"/>
                </a:solidFill>
                <a:latin typeface="Arial"/>
                <a:ea typeface="Arial"/>
                <a:cs typeface="Arial"/>
                <a:sym typeface="Arial"/>
              </a:rPr>
              <a:t>), and then release waste products.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54000" y="254000"/>
            <a:ext cx="9757833" cy="1270000"/>
          </a:xfrm>
        </p:spPr>
        <p:txBody>
          <a:bodyPr/>
          <a:lstStyle/>
          <a:p>
            <a:pPr eaLnBrk="1" hangingPunct="1">
              <a:defRPr/>
            </a:pPr>
            <a:r>
              <a:rPr lang="en-US" sz="3200" b="1" dirty="0" smtClean="0">
                <a:ea typeface="+mj-ea"/>
                <a:cs typeface="+mj-cs"/>
              </a:rPr>
              <a:t>Where Does Cellular Respiration Take Place?</a:t>
            </a:r>
          </a:p>
        </p:txBody>
      </p:sp>
      <p:sp>
        <p:nvSpPr>
          <p:cNvPr id="47108" name="Rectangle 4"/>
          <p:cNvSpPr>
            <a:spLocks noGrp="1" noChangeArrowheads="1"/>
          </p:cNvSpPr>
          <p:nvPr>
            <p:ph type="body" sz="half" idx="1"/>
          </p:nvPr>
        </p:nvSpPr>
        <p:spPr>
          <a:xfrm>
            <a:off x="175176" y="1293345"/>
            <a:ext cx="4233333" cy="2370667"/>
          </a:xfrm>
        </p:spPr>
        <p:txBody>
          <a:bodyPr/>
          <a:lstStyle/>
          <a:p>
            <a:pPr eaLnBrk="1" hangingPunct="1">
              <a:lnSpc>
                <a:spcPct val="90000"/>
              </a:lnSpc>
              <a:buFont typeface="Wingdings" charset="2"/>
              <a:buChar char="l"/>
              <a:defRPr/>
            </a:pPr>
            <a:r>
              <a:rPr lang="en-US" sz="4000" b="1" dirty="0">
                <a:solidFill>
                  <a:schemeClr val="folHlink"/>
                </a:solidFill>
                <a:effectLst>
                  <a:outerShdw blurRad="38100" dist="38100" dir="2700000" algn="tl">
                    <a:srgbClr val="000000"/>
                  </a:outerShdw>
                </a:effectLst>
                <a:ea typeface="+mn-ea"/>
                <a:cs typeface="+mn-cs"/>
              </a:rPr>
              <a:t>It actually takes place in two parts of the cell:</a:t>
            </a:r>
            <a:endParaRPr lang="en-US" sz="4000" dirty="0">
              <a:ea typeface="+mn-ea"/>
              <a:cs typeface="+mn-cs"/>
            </a:endParaRPr>
          </a:p>
        </p:txBody>
      </p:sp>
      <p:sp>
        <p:nvSpPr>
          <p:cNvPr id="47114" name="Text Box 10"/>
          <p:cNvSpPr txBox="1">
            <a:spLocks noChangeArrowheads="1"/>
          </p:cNvSpPr>
          <p:nvPr/>
        </p:nvSpPr>
        <p:spPr bwMode="auto">
          <a:xfrm>
            <a:off x="254000" y="3926776"/>
            <a:ext cx="4064000" cy="1210586"/>
          </a:xfrm>
          <a:prstGeom prst="rect">
            <a:avLst/>
          </a:prstGeom>
          <a:noFill/>
          <a:ln w="9525">
            <a:noFill/>
            <a:miter lim="800000"/>
            <a:headEnd/>
            <a:tailEnd/>
          </a:ln>
          <a:effectLst/>
        </p:spPr>
        <p:txBody>
          <a:bodyPr lIns="101599" tIns="50799" rIns="101599" bIns="50799">
            <a:spAutoFit/>
          </a:bodyPr>
          <a:lstStyle/>
          <a:p>
            <a:pPr>
              <a:spcBef>
                <a:spcPct val="50000"/>
              </a:spcBef>
              <a:defRPr/>
            </a:pPr>
            <a:r>
              <a:rPr lang="en-US" sz="3600" b="1" dirty="0" err="1">
                <a:solidFill>
                  <a:schemeClr val="bg2"/>
                </a:solidFill>
                <a:effectLst>
                  <a:outerShdw blurRad="38100" dist="38100" dir="2700000" algn="tl">
                    <a:srgbClr val="000000"/>
                  </a:outerShdw>
                </a:effectLst>
                <a:latin typeface="Comic Sans MS" pitchFamily="66" charset="0"/>
              </a:rPr>
              <a:t>Glycolysis</a:t>
            </a:r>
            <a:r>
              <a:rPr lang="en-US" sz="3600" b="1" dirty="0">
                <a:solidFill>
                  <a:schemeClr val="bg2"/>
                </a:solidFill>
                <a:effectLst>
                  <a:outerShdw blurRad="38100" dist="38100" dir="2700000" algn="tl">
                    <a:srgbClr val="000000"/>
                  </a:outerShdw>
                </a:effectLst>
                <a:latin typeface="Comic Sans MS" pitchFamily="66" charset="0"/>
              </a:rPr>
              <a:t> occurs in the Cytoplasm</a:t>
            </a:r>
          </a:p>
        </p:txBody>
      </p:sp>
      <p:sp>
        <p:nvSpPr>
          <p:cNvPr id="47115" name="Text Box 11"/>
          <p:cNvSpPr txBox="1">
            <a:spLocks noChangeArrowheads="1"/>
          </p:cNvSpPr>
          <p:nvPr/>
        </p:nvSpPr>
        <p:spPr bwMode="auto">
          <a:xfrm>
            <a:off x="254000" y="5503334"/>
            <a:ext cx="4148667" cy="1764584"/>
          </a:xfrm>
          <a:prstGeom prst="rect">
            <a:avLst/>
          </a:prstGeom>
          <a:noFill/>
          <a:ln w="9525">
            <a:noFill/>
            <a:miter lim="800000"/>
            <a:headEnd/>
            <a:tailEnd/>
          </a:ln>
          <a:effectLst/>
        </p:spPr>
        <p:txBody>
          <a:bodyPr lIns="101599" tIns="50799" rIns="101599" bIns="50799">
            <a:spAutoFit/>
          </a:bodyPr>
          <a:lstStyle/>
          <a:p>
            <a:pPr>
              <a:spcBef>
                <a:spcPct val="50000"/>
              </a:spcBef>
              <a:defRPr/>
            </a:pPr>
            <a:r>
              <a:rPr lang="en-US" sz="3600" b="1" dirty="0">
                <a:solidFill>
                  <a:srgbClr val="800000"/>
                </a:solidFill>
                <a:effectLst>
                  <a:outerShdw blurRad="38100" dist="38100" dir="2700000" algn="tl">
                    <a:srgbClr val="000000"/>
                  </a:outerShdw>
                </a:effectLst>
                <a:latin typeface="Comic Sans MS" pitchFamily="66" charset="0"/>
              </a:rPr>
              <a:t>Krebs Cycle &amp; ETC Take</a:t>
            </a:r>
            <a:r>
              <a:rPr lang="en-US" dirty="0">
                <a:solidFill>
                  <a:srgbClr val="800000"/>
                </a:solidFill>
                <a:latin typeface="Comic Sans MS" pitchFamily="66" charset="0"/>
              </a:rPr>
              <a:t> </a:t>
            </a:r>
            <a:r>
              <a:rPr lang="en-US" sz="3600" b="1" dirty="0">
                <a:solidFill>
                  <a:srgbClr val="800000"/>
                </a:solidFill>
                <a:effectLst>
                  <a:outerShdw blurRad="38100" dist="38100" dir="2700000" algn="tl">
                    <a:srgbClr val="000000"/>
                  </a:outerShdw>
                </a:effectLst>
                <a:latin typeface="Comic Sans MS" pitchFamily="66" charset="0"/>
              </a:rPr>
              <a:t>place in the Mitochondria</a:t>
            </a:r>
          </a:p>
        </p:txBody>
      </p:sp>
      <p:pic>
        <p:nvPicPr>
          <p:cNvPr id="47118" name="Picture 14" descr="mitochondria[1]"/>
          <p:cNvPicPr>
            <a:picLocks noChangeAspect="1" noChangeArrowheads="1"/>
          </p:cNvPicPr>
          <p:nvPr>
            <p:ph type="clipArt" sz="half" idx="2"/>
          </p:nvPr>
        </p:nvPicPr>
        <p:blipFill>
          <a:blip r:embed="rId3"/>
          <a:srcRect/>
          <a:stretch>
            <a:fillRect/>
          </a:stretch>
        </p:blipFill>
        <p:spPr>
          <a:xfrm>
            <a:off x="4716640" y="1862667"/>
            <a:ext cx="5295194" cy="5418667"/>
          </a:xfrm>
          <a:noFill/>
        </p:spPr>
      </p:pic>
      <p:sp>
        <p:nvSpPr>
          <p:cNvPr id="47119" name="Line 15"/>
          <p:cNvSpPr>
            <a:spLocks noChangeShapeType="1"/>
          </p:cNvSpPr>
          <p:nvPr/>
        </p:nvSpPr>
        <p:spPr bwMode="auto">
          <a:xfrm flipV="1">
            <a:off x="4148667" y="6350000"/>
            <a:ext cx="3048000" cy="677333"/>
          </a:xfrm>
          <a:prstGeom prst="line">
            <a:avLst/>
          </a:prstGeom>
          <a:noFill/>
          <a:ln w="57150">
            <a:solidFill>
              <a:schemeClr val="bg2"/>
            </a:solidFill>
            <a:round/>
            <a:headEnd/>
            <a:tailEnd type="triangle" w="med" len="med"/>
          </a:ln>
        </p:spPr>
        <p:txBody>
          <a:bodyPr wrap="none" lIns="101599" tIns="50799" rIns="101599" bIns="50799">
            <a:prstTxWarp prst="textNoShape">
              <a:avLst/>
            </a:prstTxWarp>
          </a:bodyPr>
          <a:lstStyle/>
          <a:p>
            <a:endParaRPr lang="en-US"/>
          </a:p>
        </p:txBody>
      </p:sp>
      <p:sp>
        <p:nvSpPr>
          <p:cNvPr id="48136" name="Footer Placeholder 9"/>
          <p:cNvSpPr>
            <a:spLocks noGrp="1"/>
          </p:cNvSpPr>
          <p:nvPr>
            <p:ph type="ftr" sz="quarter" idx="11"/>
          </p:nvPr>
        </p:nvSpPr>
        <p:spPr>
          <a:noFill/>
        </p:spPr>
        <p:txBody>
          <a:bodyPr/>
          <a:lstStyle/>
          <a:p>
            <a:r>
              <a:rPr lang="en-US">
                <a:latin typeface="Comic Sans MS" pitchFamily="-1" charset="0"/>
              </a:rPr>
              <a:t>Copyright Cmassengale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8">
                                            <p:txEl>
                                              <p:pRg st="0" end="0"/>
                                            </p:txEl>
                                          </p:spTgt>
                                        </p:tgtEl>
                                        <p:attrNameLst>
                                          <p:attrName>style.visibility</p:attrName>
                                        </p:attrNameLst>
                                      </p:cBhvr>
                                      <p:to>
                                        <p:strVal val="visible"/>
                                      </p:to>
                                    </p:set>
                                    <p:anim calcmode="lin" valueType="num">
                                      <p:cBhvr additive="base">
                                        <p:cTn id="13" dur="500" fill="hold"/>
                                        <p:tgtEl>
                                          <p:spTgt spid="4710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14"/>
                                        </p:tgtEl>
                                        <p:attrNameLst>
                                          <p:attrName>style.visibility</p:attrName>
                                        </p:attrNameLst>
                                      </p:cBhvr>
                                      <p:to>
                                        <p:strVal val="visible"/>
                                      </p:to>
                                    </p:set>
                                    <p:anim calcmode="lin" valueType="num">
                                      <p:cBhvr additive="base">
                                        <p:cTn id="19" dur="500" fill="hold"/>
                                        <p:tgtEl>
                                          <p:spTgt spid="47114"/>
                                        </p:tgtEl>
                                        <p:attrNameLst>
                                          <p:attrName>ppt_x</p:attrName>
                                        </p:attrNameLst>
                                      </p:cBhvr>
                                      <p:tavLst>
                                        <p:tav tm="0">
                                          <p:val>
                                            <p:strVal val="0-#ppt_w/2"/>
                                          </p:val>
                                        </p:tav>
                                        <p:tav tm="100000">
                                          <p:val>
                                            <p:strVal val="#ppt_x"/>
                                          </p:val>
                                        </p:tav>
                                      </p:tavLst>
                                    </p:anim>
                                    <p:anim calcmode="lin" valueType="num">
                                      <p:cBhvr additive="base">
                                        <p:cTn id="20" dur="500" fill="hold"/>
                                        <p:tgtEl>
                                          <p:spTgt spid="471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15"/>
                                        </p:tgtEl>
                                        <p:attrNameLst>
                                          <p:attrName>style.visibility</p:attrName>
                                        </p:attrNameLst>
                                      </p:cBhvr>
                                      <p:to>
                                        <p:strVal val="visible"/>
                                      </p:to>
                                    </p:set>
                                    <p:anim calcmode="lin" valueType="num">
                                      <p:cBhvr additive="base">
                                        <p:cTn id="25" dur="500" fill="hold"/>
                                        <p:tgtEl>
                                          <p:spTgt spid="47115"/>
                                        </p:tgtEl>
                                        <p:attrNameLst>
                                          <p:attrName>ppt_x</p:attrName>
                                        </p:attrNameLst>
                                      </p:cBhvr>
                                      <p:tavLst>
                                        <p:tav tm="0">
                                          <p:val>
                                            <p:strVal val="0-#ppt_w/2"/>
                                          </p:val>
                                        </p:tav>
                                        <p:tav tm="100000">
                                          <p:val>
                                            <p:strVal val="#ppt_x"/>
                                          </p:val>
                                        </p:tav>
                                      </p:tavLst>
                                    </p:anim>
                                    <p:anim calcmode="lin" valueType="num">
                                      <p:cBhvr additive="base">
                                        <p:cTn id="26" dur="500" fill="hold"/>
                                        <p:tgtEl>
                                          <p:spTgt spid="471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47118"/>
                                        </p:tgtEl>
                                        <p:attrNameLst>
                                          <p:attrName>style.visibility</p:attrName>
                                        </p:attrNameLst>
                                      </p:cBhvr>
                                      <p:to>
                                        <p:strVal val="visible"/>
                                      </p:to>
                                    </p:set>
                                    <p:animEffect transition="in" filter="checkerboard(across)">
                                      <p:cBhvr>
                                        <p:cTn id="31" dur="500"/>
                                        <p:tgtEl>
                                          <p:spTgt spid="47118"/>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7119"/>
                                        </p:tgtEl>
                                        <p:attrNameLst>
                                          <p:attrName>style.visibility</p:attrName>
                                        </p:attrNameLst>
                                      </p:cBhvr>
                                      <p:to>
                                        <p:strVal val="visible"/>
                                      </p:to>
                                    </p:set>
                                    <p:anim calcmode="lin" valueType="num">
                                      <p:cBhvr additive="base">
                                        <p:cTn id="36" dur="500" fill="hold"/>
                                        <p:tgtEl>
                                          <p:spTgt spid="47119"/>
                                        </p:tgtEl>
                                        <p:attrNameLst>
                                          <p:attrName>ppt_x</p:attrName>
                                        </p:attrNameLst>
                                      </p:cBhvr>
                                      <p:tavLst>
                                        <p:tav tm="0">
                                          <p:val>
                                            <p:strVal val="#ppt_x"/>
                                          </p:val>
                                        </p:tav>
                                        <p:tav tm="100000">
                                          <p:val>
                                            <p:strVal val="#ppt_x"/>
                                          </p:val>
                                        </p:tav>
                                      </p:tavLst>
                                    </p:anim>
                                    <p:anim calcmode="lin" valueType="num">
                                      <p:cBhvr additive="base">
                                        <p:cTn id="37" dur="500" fill="hold"/>
                                        <p:tgtEl>
                                          <p:spTgt spid="47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8" grpId="0" build="p" autoUpdateAnimBg="0"/>
      <p:bldP spid="47114" grpId="0" autoUpdateAnimBg="0"/>
      <p:bldP spid="47115" grpId="0" autoUpdateAnimBg="0"/>
      <p:bldP spid="47119"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7"/>
        <p:cNvGrpSpPr/>
        <p:nvPr/>
      </p:nvGrpSpPr>
      <p:grpSpPr>
        <a:xfrm>
          <a:off x="0" y="0"/>
          <a:ext cx="0" cy="0"/>
          <a:chOff x="0" y="0"/>
          <a:chExt cx="0" cy="0"/>
        </a:xfrm>
      </p:grpSpPr>
      <p:pic>
        <p:nvPicPr>
          <p:cNvPr id="38" name="Shape 38"/>
          <p:cNvPicPr preferRelativeResize="0"/>
          <p:nvPr/>
        </p:nvPicPr>
        <p:blipFill>
          <a:blip r:embed="rId3">
            <a:alphaModFix/>
          </a:blip>
          <a:stretch>
            <a:fillRect/>
          </a:stretch>
        </p:blipFill>
        <p:spPr>
          <a:xfrm>
            <a:off x="-37576" y="101600"/>
            <a:ext cx="5308948" cy="5361140"/>
          </a:xfrm>
          <a:prstGeom prst="rect">
            <a:avLst/>
          </a:prstGeom>
          <a:noFill/>
          <a:ln>
            <a:noFill/>
          </a:ln>
        </p:spPr>
      </p:pic>
      <p:pic>
        <p:nvPicPr>
          <p:cNvPr id="39" name="Shape 39"/>
          <p:cNvPicPr preferRelativeResize="0"/>
          <p:nvPr/>
        </p:nvPicPr>
        <p:blipFill>
          <a:blip r:embed="rId4">
            <a:alphaModFix/>
          </a:blip>
          <a:stretch>
            <a:fillRect/>
          </a:stretch>
        </p:blipFill>
        <p:spPr>
          <a:xfrm>
            <a:off x="5233791" y="812800"/>
            <a:ext cx="4865774" cy="3737199"/>
          </a:xfrm>
          <a:prstGeom prst="rect">
            <a:avLst/>
          </a:prstGeom>
          <a:noFill/>
          <a:ln>
            <a:noFill/>
          </a:ln>
        </p:spPr>
      </p:pic>
      <p:sp>
        <p:nvSpPr>
          <p:cNvPr id="40" name="Shape 40"/>
          <p:cNvSpPr txBox="1"/>
          <p:nvPr/>
        </p:nvSpPr>
        <p:spPr>
          <a:xfrm>
            <a:off x="243562" y="5689574"/>
            <a:ext cx="9551096" cy="1930425"/>
          </a:xfrm>
          <a:prstGeom prst="rect">
            <a:avLst/>
          </a:prstGeom>
          <a:noFill/>
          <a:ln>
            <a:noFill/>
          </a:ln>
        </p:spPr>
        <p:txBody>
          <a:bodyPr lIns="38100" tIns="38100" rIns="38100" bIns="38100" anchor="t" anchorCtr="0">
            <a:noAutofit/>
          </a:bodyPr>
          <a:lstStyle/>
          <a:p>
            <a:pPr algn="ctr" rtl="0">
              <a:lnSpc>
                <a:spcPct val="100000"/>
              </a:lnSpc>
              <a:spcBef>
                <a:spcPts val="0"/>
              </a:spcBef>
              <a:buNone/>
            </a:pPr>
            <a:r>
              <a:rPr lang="en-US" sz="3200" b="1" dirty="0" smtClean="0">
                <a:solidFill>
                  <a:srgbClr val="000000"/>
                </a:solidFill>
                <a:latin typeface="Arial"/>
                <a:ea typeface="Arial"/>
                <a:cs typeface="Arial"/>
                <a:sym typeface="Arial"/>
              </a:rPr>
              <a:t>Cellular Respiration Equation</a:t>
            </a:r>
          </a:p>
          <a:p>
            <a:pPr algn="ctr" rtl="0">
              <a:lnSpc>
                <a:spcPct val="100000"/>
              </a:lnSpc>
              <a:spcBef>
                <a:spcPts val="0"/>
              </a:spcBef>
              <a:buNone/>
            </a:pPr>
            <a:r>
              <a:rPr lang="en-US" sz="3600" b="1" dirty="0" smtClean="0">
                <a:solidFill>
                  <a:srgbClr val="000000"/>
                </a:solidFill>
                <a:latin typeface="Arial"/>
                <a:ea typeface="Arial"/>
                <a:cs typeface="Arial"/>
                <a:sym typeface="Arial"/>
              </a:rPr>
              <a:t>C</a:t>
            </a:r>
            <a:r>
              <a:rPr lang="en-US" sz="3600" b="1" baseline="-25000" dirty="0" smtClean="0">
                <a:solidFill>
                  <a:srgbClr val="000000"/>
                </a:solidFill>
                <a:latin typeface="Arial"/>
                <a:ea typeface="Arial"/>
                <a:cs typeface="Arial"/>
                <a:sym typeface="Arial"/>
              </a:rPr>
              <a:t>6</a:t>
            </a:r>
            <a:r>
              <a:rPr lang="en-US" sz="3600" b="1" dirty="0" smtClean="0">
                <a:solidFill>
                  <a:srgbClr val="000000"/>
                </a:solidFill>
                <a:latin typeface="Arial"/>
                <a:ea typeface="Arial"/>
                <a:cs typeface="Arial"/>
                <a:sym typeface="Arial"/>
              </a:rPr>
              <a:t>H</a:t>
            </a:r>
            <a:r>
              <a:rPr lang="en-US" sz="3600" b="1" baseline="-25000" dirty="0" smtClean="0">
                <a:solidFill>
                  <a:srgbClr val="000000"/>
                </a:solidFill>
                <a:latin typeface="Arial"/>
                <a:ea typeface="Arial"/>
                <a:cs typeface="Arial"/>
                <a:sym typeface="Arial"/>
              </a:rPr>
              <a:t>12</a:t>
            </a:r>
            <a:r>
              <a:rPr lang="en-US" sz="3600" b="1" dirty="0" smtClean="0">
                <a:solidFill>
                  <a:srgbClr val="000000"/>
                </a:solidFill>
                <a:latin typeface="Arial"/>
                <a:ea typeface="Arial"/>
                <a:cs typeface="Arial"/>
                <a:sym typeface="Arial"/>
              </a:rPr>
              <a:t>O</a:t>
            </a:r>
            <a:r>
              <a:rPr lang="en-US" sz="3600" b="1" baseline="-25000" dirty="0" smtClean="0">
                <a:solidFill>
                  <a:srgbClr val="000000"/>
                </a:solidFill>
                <a:latin typeface="Arial"/>
                <a:ea typeface="Arial"/>
                <a:cs typeface="Arial"/>
                <a:sym typeface="Arial"/>
              </a:rPr>
              <a:t>6</a:t>
            </a:r>
            <a:r>
              <a:rPr lang="en-US" sz="3600" b="1" dirty="0" smtClean="0">
                <a:solidFill>
                  <a:srgbClr val="000000"/>
                </a:solidFill>
                <a:latin typeface="Arial"/>
                <a:ea typeface="Arial"/>
                <a:cs typeface="Arial"/>
                <a:sym typeface="Arial"/>
              </a:rPr>
              <a:t> </a:t>
            </a:r>
            <a:r>
              <a:rPr lang="en-US" sz="3600" b="1" dirty="0">
                <a:solidFill>
                  <a:srgbClr val="000000"/>
                </a:solidFill>
                <a:latin typeface="Arial"/>
                <a:ea typeface="Arial"/>
                <a:cs typeface="Arial"/>
                <a:sym typeface="Arial"/>
              </a:rPr>
              <a:t>+ </a:t>
            </a:r>
            <a:r>
              <a:rPr lang="en-US" sz="3600" b="1" dirty="0" smtClean="0">
                <a:solidFill>
                  <a:srgbClr val="000000"/>
                </a:solidFill>
                <a:latin typeface="Arial"/>
                <a:ea typeface="Arial"/>
                <a:cs typeface="Arial"/>
                <a:sym typeface="Arial"/>
              </a:rPr>
              <a:t>6O</a:t>
            </a:r>
            <a:r>
              <a:rPr lang="en-US" sz="3600" b="1" baseline="-25000" dirty="0" smtClean="0">
                <a:solidFill>
                  <a:srgbClr val="000000"/>
                </a:solidFill>
                <a:latin typeface="Arial"/>
                <a:ea typeface="Arial"/>
                <a:cs typeface="Arial"/>
                <a:sym typeface="Arial"/>
              </a:rPr>
              <a:t>2  </a:t>
            </a:r>
            <a:r>
              <a:rPr lang="en-US" sz="3600" b="1" dirty="0" smtClean="0">
                <a:solidFill>
                  <a:srgbClr val="000000"/>
                </a:solidFill>
                <a:latin typeface="Arial"/>
                <a:ea typeface="Arial"/>
                <a:cs typeface="Arial"/>
                <a:sym typeface="Arial"/>
              </a:rPr>
              <a:t> </a:t>
            </a:r>
            <a:r>
              <a:rPr lang="en-US" sz="3600" b="1" dirty="0">
                <a:solidFill>
                  <a:srgbClr val="000000"/>
                </a:solidFill>
                <a:latin typeface="Arial"/>
                <a:ea typeface="Arial"/>
                <a:cs typeface="Arial"/>
                <a:sym typeface="Arial"/>
              </a:rPr>
              <a:t>--</a:t>
            </a:r>
            <a:r>
              <a:rPr lang="en-US" sz="3600" b="1" dirty="0" smtClean="0">
                <a:solidFill>
                  <a:srgbClr val="000000"/>
                </a:solidFill>
                <a:latin typeface="Arial"/>
                <a:ea typeface="Arial"/>
                <a:cs typeface="Arial"/>
                <a:sym typeface="Arial"/>
              </a:rPr>
              <a:t>&gt;    6 </a:t>
            </a:r>
            <a:r>
              <a:rPr lang="en-US" sz="3600" b="1" dirty="0">
                <a:solidFill>
                  <a:srgbClr val="000000"/>
                </a:solidFill>
                <a:latin typeface="Arial"/>
                <a:ea typeface="Arial"/>
                <a:cs typeface="Arial"/>
                <a:sym typeface="Arial"/>
              </a:rPr>
              <a:t>CO</a:t>
            </a:r>
            <a:r>
              <a:rPr lang="en-US" sz="3600" b="1" baseline="-25000" dirty="0">
                <a:solidFill>
                  <a:srgbClr val="000000"/>
                </a:solidFill>
                <a:latin typeface="Arial"/>
                <a:ea typeface="Arial"/>
                <a:cs typeface="Arial"/>
                <a:sym typeface="Arial"/>
              </a:rPr>
              <a:t>2</a:t>
            </a:r>
            <a:r>
              <a:rPr lang="en-US" sz="3600" b="1" dirty="0">
                <a:solidFill>
                  <a:srgbClr val="000000"/>
                </a:solidFill>
                <a:latin typeface="Arial"/>
                <a:ea typeface="Arial"/>
                <a:cs typeface="Arial"/>
                <a:sym typeface="Arial"/>
              </a:rPr>
              <a:t> + 6H</a:t>
            </a:r>
            <a:r>
              <a:rPr lang="en-US" sz="3600" b="1" baseline="-25000" dirty="0">
                <a:solidFill>
                  <a:srgbClr val="000000"/>
                </a:solidFill>
                <a:latin typeface="Arial"/>
                <a:ea typeface="Arial"/>
                <a:cs typeface="Arial"/>
                <a:sym typeface="Arial"/>
              </a:rPr>
              <a:t>2</a:t>
            </a:r>
            <a:r>
              <a:rPr lang="en-US" sz="3600" b="1" dirty="0">
                <a:solidFill>
                  <a:srgbClr val="000000"/>
                </a:solidFill>
                <a:latin typeface="Arial"/>
                <a:ea typeface="Arial"/>
                <a:cs typeface="Arial"/>
                <a:sym typeface="Arial"/>
              </a:rPr>
              <a:t>O + 36 </a:t>
            </a:r>
            <a:r>
              <a:rPr lang="en-US" sz="3600" b="1" dirty="0" smtClean="0">
                <a:solidFill>
                  <a:srgbClr val="000000"/>
                </a:solidFill>
                <a:latin typeface="Arial"/>
                <a:ea typeface="Arial"/>
                <a:cs typeface="Arial"/>
                <a:sym typeface="Arial"/>
              </a:rPr>
              <a:t>ATP</a:t>
            </a:r>
            <a:endParaRPr lang="en-US" sz="800" b="1" dirty="0" smtClean="0">
              <a:solidFill>
                <a:srgbClr val="000000"/>
              </a:solidFill>
              <a:latin typeface="Arial"/>
              <a:ea typeface="Arial"/>
              <a:cs typeface="Arial"/>
              <a:sym typeface="Arial"/>
            </a:endParaRPr>
          </a:p>
          <a:p>
            <a:pPr algn="ctr" rtl="0">
              <a:lnSpc>
                <a:spcPct val="100000"/>
              </a:lnSpc>
              <a:spcBef>
                <a:spcPts val="0"/>
              </a:spcBef>
              <a:buNone/>
            </a:pPr>
            <a:endParaRPr lang="en-US" sz="800" b="1" dirty="0" smtClean="0"/>
          </a:p>
          <a:p>
            <a:pPr algn="ctr"/>
            <a:r>
              <a:rPr lang="en-US" sz="2400" b="1" dirty="0" smtClean="0">
                <a:solidFill>
                  <a:srgbClr val="000000"/>
                </a:solidFill>
                <a:latin typeface="Arial"/>
                <a:ea typeface="Arial"/>
                <a:cs typeface="Arial"/>
                <a:sym typeface="Arial"/>
              </a:rPr>
              <a:t>         Sugar + </a:t>
            </a:r>
            <a:r>
              <a:rPr lang="en-US" sz="2400" b="1" dirty="0" smtClean="0"/>
              <a:t>oxygen  --</a:t>
            </a:r>
            <a:r>
              <a:rPr lang="en-US" sz="2400" b="1" dirty="0" smtClean="0"/>
              <a:t>&gt; carbon dioxide + water    + cell energy</a:t>
            </a:r>
            <a:endParaRPr lang="en-US" sz="2400" b="1" dirty="0">
              <a:solidFill>
                <a:srgbClr val="000000"/>
              </a:solidFill>
              <a:latin typeface="Arial"/>
              <a:ea typeface="Arial"/>
              <a:cs typeface="Arial"/>
              <a:sym typeface="Arial"/>
            </a:endParaRPr>
          </a:p>
        </p:txBody>
      </p:sp>
      <p:sp>
        <p:nvSpPr>
          <p:cNvPr id="41" name="Shape 41"/>
          <p:cNvSpPr txBox="1"/>
          <p:nvPr/>
        </p:nvSpPr>
        <p:spPr>
          <a:xfrm>
            <a:off x="2540000" y="1905000"/>
            <a:ext cx="5156199" cy="1981199"/>
          </a:xfrm>
          <a:prstGeom prst="rect">
            <a:avLst/>
          </a:prstGeom>
          <a:noFill/>
          <a:ln>
            <a:noFill/>
          </a:ln>
        </p:spPr>
        <p:txBody>
          <a:bodyPr lIns="38100" tIns="38100" rIns="38100" bIns="38100" anchor="t" anchorCtr="0">
            <a:noAutofit/>
          </a:bodyPr>
          <a:lstStyle/>
          <a:p>
            <a:pPr>
              <a:lnSpc>
                <a:spcPct val="100000"/>
              </a:lnSpc>
              <a:spcBef>
                <a:spcPts val="0"/>
              </a:spcBef>
              <a:buNone/>
            </a:pPr>
            <a:r>
              <a:rPr lang="en-US" sz="2666">
                <a:solidFill>
                  <a:srgbClr val="000000"/>
                </a:solidFill>
                <a:latin typeface="Arial"/>
                <a:ea typeface="Arial"/>
                <a:cs typeface="Arial"/>
                <a:sym typeface="Arial"/>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uring the day plants photosynthesise and respire"/>
          <p:cNvPicPr/>
          <p:nvPr/>
        </p:nvPicPr>
        <p:blipFill>
          <a:blip r:embed="rId2"/>
          <a:srcRect/>
          <a:stretch>
            <a:fillRect/>
          </a:stretch>
        </p:blipFill>
        <p:spPr bwMode="auto">
          <a:xfrm>
            <a:off x="0" y="-1"/>
            <a:ext cx="5693108" cy="4291725"/>
          </a:xfrm>
          <a:prstGeom prst="rect">
            <a:avLst/>
          </a:prstGeom>
          <a:noFill/>
          <a:ln w="9525">
            <a:noFill/>
            <a:miter lim="800000"/>
            <a:headEnd/>
            <a:tailEnd/>
          </a:ln>
        </p:spPr>
      </p:pic>
      <p:sp>
        <p:nvSpPr>
          <p:cNvPr id="6" name="TextBox 5"/>
          <p:cNvSpPr txBox="1"/>
          <p:nvPr/>
        </p:nvSpPr>
        <p:spPr>
          <a:xfrm>
            <a:off x="5890181" y="284661"/>
            <a:ext cx="4072754" cy="1938992"/>
          </a:xfrm>
          <a:prstGeom prst="rect">
            <a:avLst/>
          </a:prstGeom>
          <a:noFill/>
        </p:spPr>
        <p:txBody>
          <a:bodyPr wrap="square" rtlCol="0">
            <a:spAutoFit/>
          </a:bodyPr>
          <a:lstStyle/>
          <a:p>
            <a:r>
              <a:rPr lang="en-US" sz="2400" dirty="0" smtClean="0"/>
              <a:t> </a:t>
            </a:r>
            <a:r>
              <a:rPr lang="en-US" sz="2400" b="1" dirty="0" smtClean="0"/>
              <a:t>How </a:t>
            </a:r>
            <a:r>
              <a:rPr lang="en-US" sz="2400" b="1" dirty="0" smtClean="0"/>
              <a:t>plants affect the</a:t>
            </a:r>
            <a:r>
              <a:rPr lang="en-US" sz="2400" b="1" dirty="0" smtClean="0"/>
              <a:t>     	atmosphere</a:t>
            </a:r>
            <a:r>
              <a:rPr lang="en-US" sz="2400" b="1" dirty="0" smtClean="0"/>
              <a:t>: </a:t>
            </a:r>
            <a:r>
              <a:rPr lang="en-US" sz="2400" b="1" dirty="0" smtClean="0"/>
              <a:t>day    </a:t>
            </a:r>
            <a:r>
              <a:rPr lang="en-US" sz="2400" dirty="0" smtClean="0"/>
              <a:t> </a:t>
            </a:r>
          </a:p>
          <a:p>
            <a:endParaRPr lang="en-US" sz="2400" dirty="0" smtClean="0"/>
          </a:p>
          <a:p>
            <a:r>
              <a:rPr lang="en-US" sz="2400" b="1" dirty="0" smtClean="0"/>
              <a:t>Respiration &amp;</a:t>
            </a:r>
            <a:r>
              <a:rPr lang="en-US" sz="2400" b="1" dirty="0" smtClean="0"/>
              <a:t> 	Photosynthesis</a:t>
            </a:r>
            <a:r>
              <a:rPr lang="en-US" sz="2400" dirty="0" smtClean="0"/>
              <a:t> </a:t>
            </a:r>
            <a:endParaRPr lang="en-US" sz="2400" dirty="0"/>
          </a:p>
        </p:txBody>
      </p:sp>
      <p:pic>
        <p:nvPicPr>
          <p:cNvPr id="4" name="Picture 3" descr="t night only respisration takes place"/>
          <p:cNvPicPr/>
          <p:nvPr/>
        </p:nvPicPr>
        <p:blipFill>
          <a:blip r:embed="rId3"/>
          <a:srcRect/>
          <a:stretch>
            <a:fillRect/>
          </a:stretch>
        </p:blipFill>
        <p:spPr bwMode="auto">
          <a:xfrm>
            <a:off x="4401207" y="2758966"/>
            <a:ext cx="5758793" cy="4751556"/>
          </a:xfrm>
          <a:prstGeom prst="rect">
            <a:avLst/>
          </a:prstGeom>
          <a:noFill/>
          <a:ln w="9525">
            <a:noFill/>
            <a:miter lim="800000"/>
            <a:headEnd/>
            <a:tailEnd/>
          </a:ln>
        </p:spPr>
      </p:pic>
      <p:sp>
        <p:nvSpPr>
          <p:cNvPr id="9" name="TextBox 8"/>
          <p:cNvSpPr txBox="1"/>
          <p:nvPr/>
        </p:nvSpPr>
        <p:spPr>
          <a:xfrm>
            <a:off x="328453" y="5615335"/>
            <a:ext cx="4072754" cy="1569660"/>
          </a:xfrm>
          <a:prstGeom prst="rect">
            <a:avLst/>
          </a:prstGeom>
          <a:noFill/>
        </p:spPr>
        <p:txBody>
          <a:bodyPr wrap="square" rtlCol="0">
            <a:spAutoFit/>
          </a:bodyPr>
          <a:lstStyle/>
          <a:p>
            <a:r>
              <a:rPr lang="en-US" sz="2400" dirty="0" smtClean="0"/>
              <a:t> </a:t>
            </a:r>
            <a:r>
              <a:rPr lang="en-US" sz="2400" b="1" dirty="0" smtClean="0"/>
              <a:t>How </a:t>
            </a:r>
            <a:r>
              <a:rPr lang="en-US" sz="2400" b="1" dirty="0" smtClean="0"/>
              <a:t>plants affect the</a:t>
            </a:r>
            <a:r>
              <a:rPr lang="en-US" sz="2400" b="1" dirty="0" smtClean="0"/>
              <a:t>     	atmosphere</a:t>
            </a:r>
            <a:r>
              <a:rPr lang="en-US" sz="2400" b="1" dirty="0" smtClean="0"/>
              <a:t>:</a:t>
            </a:r>
            <a:r>
              <a:rPr lang="en-US" sz="2400" b="1" dirty="0" smtClean="0"/>
              <a:t> night    </a:t>
            </a:r>
            <a:r>
              <a:rPr lang="en-US" sz="2400" dirty="0" smtClean="0"/>
              <a:t> </a:t>
            </a:r>
          </a:p>
          <a:p>
            <a:endParaRPr lang="en-US" sz="2400" dirty="0" smtClean="0"/>
          </a:p>
          <a:p>
            <a:r>
              <a:rPr lang="en-US" sz="2400" b="1" dirty="0" smtClean="0"/>
              <a:t>Respiration</a:t>
            </a:r>
            <a:r>
              <a:rPr lang="en-US" sz="2400" b="1" dirty="0" smtClean="0"/>
              <a:t> Only</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75096" y="296875"/>
            <a:ext cx="9620424" cy="1351675"/>
          </a:xfrm>
          <a:prstGeom prst="rect">
            <a:avLst/>
          </a:prstGeom>
        </p:spPr>
        <p:txBody>
          <a:bodyPr lIns="38100" tIns="38100" rIns="38100" bIns="38100" anchor="t" anchorCtr="0">
            <a:noAutofit/>
          </a:bodyPr>
          <a:lstStyle/>
          <a:p>
            <a:pPr algn="ctr"/>
            <a:r>
              <a:rPr lang="en-US" sz="4266" b="1" dirty="0" smtClean="0">
                <a:solidFill>
                  <a:srgbClr val="000000"/>
                </a:solidFill>
                <a:latin typeface="Arial"/>
                <a:ea typeface="Arial"/>
                <a:cs typeface="Arial"/>
                <a:sym typeface="Arial"/>
              </a:rPr>
              <a:t>Aerobic Respiration </a:t>
            </a:r>
            <a:br>
              <a:rPr lang="en-US" sz="4266" b="1" dirty="0" smtClean="0">
                <a:solidFill>
                  <a:srgbClr val="000000"/>
                </a:solidFill>
                <a:latin typeface="Arial"/>
                <a:ea typeface="Arial"/>
                <a:cs typeface="Arial"/>
                <a:sym typeface="Arial"/>
              </a:rPr>
            </a:br>
            <a:r>
              <a:rPr lang="en-US" dirty="0" smtClean="0"/>
              <a:t>occurs </a:t>
            </a:r>
            <a:r>
              <a:rPr lang="en-US" dirty="0" smtClean="0"/>
              <a:t>in </a:t>
            </a:r>
            <a:r>
              <a:rPr lang="en-US" dirty="0" smtClean="0"/>
              <a:t>the</a:t>
            </a:r>
            <a:r>
              <a:rPr lang="en-US" dirty="0" smtClean="0"/>
              <a:t> </a:t>
            </a:r>
            <a:r>
              <a:rPr lang="en-US" dirty="0" smtClean="0"/>
              <a:t>presence </a:t>
            </a:r>
            <a:r>
              <a:rPr lang="en-US" dirty="0" smtClean="0"/>
              <a:t>of oxygen.</a:t>
            </a:r>
            <a:endParaRPr lang="en-US" sz="4266" dirty="0">
              <a:solidFill>
                <a:srgbClr val="000000"/>
              </a:solidFill>
              <a:latin typeface="Arial"/>
              <a:ea typeface="Arial"/>
              <a:cs typeface="Arial"/>
              <a:sym typeface="Arial"/>
            </a:endParaRPr>
          </a:p>
        </p:txBody>
      </p:sp>
      <p:sp>
        <p:nvSpPr>
          <p:cNvPr id="47" name="Shape 47"/>
          <p:cNvSpPr txBox="1">
            <a:spLocks noGrp="1"/>
          </p:cNvSpPr>
          <p:nvPr>
            <p:ph type="body" idx="1"/>
          </p:nvPr>
        </p:nvSpPr>
        <p:spPr>
          <a:xfrm>
            <a:off x="382735" y="2956218"/>
            <a:ext cx="5427944" cy="4663782"/>
          </a:xfrm>
          <a:prstGeom prst="rect">
            <a:avLst/>
          </a:prstGeom>
        </p:spPr>
        <p:txBody>
          <a:bodyPr lIns="38100" tIns="38100" rIns="38100" bIns="38100" anchor="t" anchorCtr="0">
            <a:noAutofit/>
          </a:bodyPr>
          <a:lstStyle/>
          <a:p>
            <a:pPr rtl="0">
              <a:lnSpc>
                <a:spcPct val="100000"/>
              </a:lnSpc>
              <a:spcBef>
                <a:spcPts val="0"/>
              </a:spcBef>
              <a:buNone/>
            </a:pPr>
            <a:endParaRPr sz="2666" dirty="0">
              <a:solidFill>
                <a:srgbClr val="000000"/>
              </a:solidFill>
              <a:latin typeface="Arial"/>
              <a:ea typeface="Arial"/>
              <a:cs typeface="Arial"/>
              <a:sym typeface="Arial"/>
            </a:endParaRPr>
          </a:p>
          <a:p>
            <a:pPr rtl="0">
              <a:lnSpc>
                <a:spcPct val="100000"/>
              </a:lnSpc>
              <a:spcBef>
                <a:spcPts val="0"/>
              </a:spcBef>
              <a:buNone/>
            </a:pPr>
            <a:r>
              <a:rPr lang="en-US" sz="2800" b="1" i="1" dirty="0">
                <a:solidFill>
                  <a:srgbClr val="000000"/>
                </a:solidFill>
                <a:latin typeface="Arial"/>
                <a:ea typeface="Arial"/>
                <a:cs typeface="Arial"/>
                <a:sym typeface="Arial"/>
              </a:rPr>
              <a:t>Without oxygen</a:t>
            </a:r>
            <a:r>
              <a:rPr lang="en-US" sz="2800" dirty="0">
                <a:solidFill>
                  <a:srgbClr val="000000"/>
                </a:solidFill>
                <a:latin typeface="Arial"/>
                <a:ea typeface="Arial"/>
                <a:cs typeface="Arial"/>
                <a:sym typeface="Arial"/>
              </a:rPr>
              <a:t>,</a:t>
            </a:r>
            <a:r>
              <a:rPr lang="en-US" sz="2800" dirty="0" smtClean="0">
                <a:solidFill>
                  <a:srgbClr val="000000"/>
                </a:solidFill>
                <a:latin typeface="Arial"/>
                <a:ea typeface="Arial"/>
                <a:cs typeface="Arial"/>
                <a:sym typeface="Arial"/>
              </a:rPr>
              <a:t> </a:t>
            </a:r>
          </a:p>
          <a:p>
            <a:pPr rtl="0">
              <a:lnSpc>
                <a:spcPct val="100000"/>
              </a:lnSpc>
              <a:spcBef>
                <a:spcPts val="0"/>
              </a:spcBef>
              <a:buNone/>
            </a:pPr>
            <a:r>
              <a:rPr lang="en-US" sz="2800" i="1" dirty="0" smtClean="0">
                <a:solidFill>
                  <a:srgbClr val="000000"/>
                </a:solidFill>
                <a:latin typeface="Arial"/>
                <a:ea typeface="Arial"/>
                <a:cs typeface="Arial"/>
                <a:sym typeface="Arial"/>
              </a:rPr>
              <a:t>another </a:t>
            </a:r>
            <a:r>
              <a:rPr lang="en-US" sz="2800" i="1" dirty="0">
                <a:solidFill>
                  <a:srgbClr val="000000"/>
                </a:solidFill>
                <a:latin typeface="Arial"/>
                <a:ea typeface="Arial"/>
                <a:cs typeface="Arial"/>
                <a:sym typeface="Arial"/>
              </a:rPr>
              <a:t>path </a:t>
            </a:r>
            <a:r>
              <a:rPr lang="en-US" sz="2800" i="1" dirty="0" smtClean="0">
                <a:solidFill>
                  <a:srgbClr val="000000"/>
                </a:solidFill>
                <a:latin typeface="Arial"/>
                <a:ea typeface="Arial"/>
                <a:cs typeface="Arial"/>
                <a:sym typeface="Arial"/>
              </a:rPr>
              <a:t>is taken. </a:t>
            </a:r>
          </a:p>
          <a:p>
            <a:pPr rtl="0">
              <a:lnSpc>
                <a:spcPct val="100000"/>
              </a:lnSpc>
              <a:spcBef>
                <a:spcPts val="0"/>
              </a:spcBef>
              <a:buNone/>
            </a:pPr>
            <a:endParaRPr lang="en-US" sz="2800" i="1" dirty="0" smtClean="0"/>
          </a:p>
          <a:p>
            <a:pPr algn="ctr" rtl="0">
              <a:lnSpc>
                <a:spcPct val="100000"/>
              </a:lnSpc>
              <a:spcBef>
                <a:spcPts val="0"/>
              </a:spcBef>
              <a:buNone/>
            </a:pPr>
            <a:r>
              <a:rPr lang="en-US" sz="2800" dirty="0" smtClean="0">
                <a:solidFill>
                  <a:srgbClr val="000000"/>
                </a:solidFill>
                <a:latin typeface="Arial"/>
                <a:ea typeface="Arial"/>
                <a:cs typeface="Arial"/>
                <a:sym typeface="Arial"/>
              </a:rPr>
              <a:t>.</a:t>
            </a:r>
            <a:r>
              <a:rPr lang="en-US" sz="2800" dirty="0">
                <a:solidFill>
                  <a:srgbClr val="000000"/>
                </a:solidFill>
                <a:latin typeface="Arial"/>
                <a:ea typeface="Arial"/>
                <a:cs typeface="Arial"/>
                <a:sym typeface="Arial"/>
              </a:rPr>
              <a:t>...this path is called</a:t>
            </a:r>
            <a:r>
              <a:rPr lang="en-US" sz="2800" dirty="0" smtClean="0">
                <a:solidFill>
                  <a:srgbClr val="000000"/>
                </a:solidFill>
                <a:latin typeface="Arial"/>
                <a:ea typeface="Arial"/>
                <a:cs typeface="Arial"/>
                <a:sym typeface="Arial"/>
              </a:rPr>
              <a:t>   </a:t>
            </a:r>
            <a:r>
              <a:rPr lang="en-US" sz="2800" i="1" dirty="0" smtClean="0">
                <a:solidFill>
                  <a:srgbClr val="000000"/>
                </a:solidFill>
                <a:latin typeface="Arial"/>
                <a:ea typeface="Arial"/>
                <a:cs typeface="Arial"/>
                <a:sym typeface="Arial"/>
              </a:rPr>
              <a:t>fermentation</a:t>
            </a:r>
            <a:r>
              <a:rPr lang="en-US" sz="2800" dirty="0">
                <a:solidFill>
                  <a:srgbClr val="000000"/>
                </a:solidFill>
                <a:latin typeface="Arial"/>
                <a:ea typeface="Arial"/>
                <a:cs typeface="Arial"/>
                <a:sym typeface="Arial"/>
              </a:rPr>
              <a:t>, </a:t>
            </a:r>
            <a:r>
              <a:rPr lang="en-US" sz="2800" dirty="0" smtClean="0">
                <a:solidFill>
                  <a:srgbClr val="000000"/>
                </a:solidFill>
                <a:latin typeface="Arial"/>
                <a:ea typeface="Arial"/>
                <a:cs typeface="Arial"/>
                <a:sym typeface="Arial"/>
              </a:rPr>
              <a:t> </a:t>
            </a:r>
          </a:p>
          <a:p>
            <a:pPr algn="ctr" rtl="0">
              <a:lnSpc>
                <a:spcPct val="100000"/>
              </a:lnSpc>
              <a:spcBef>
                <a:spcPts val="0"/>
              </a:spcBef>
              <a:buNone/>
            </a:pPr>
            <a:r>
              <a:rPr lang="en-US" sz="2800" i="1" dirty="0" smtClean="0">
                <a:solidFill>
                  <a:srgbClr val="000000"/>
                </a:solidFill>
                <a:latin typeface="Arial"/>
                <a:ea typeface="Arial"/>
                <a:cs typeface="Arial"/>
                <a:sym typeface="Arial"/>
              </a:rPr>
              <a:t>or</a:t>
            </a:r>
            <a:r>
              <a:rPr lang="en-US" sz="2800" i="1" dirty="0">
                <a:solidFill>
                  <a:srgbClr val="000000"/>
                </a:solidFill>
                <a:latin typeface="Arial"/>
                <a:ea typeface="Arial"/>
                <a:cs typeface="Arial"/>
                <a:sym typeface="Arial"/>
              </a:rPr>
              <a:t> </a:t>
            </a:r>
          </a:p>
          <a:p>
            <a:pPr algn="ctr" rtl="0">
              <a:lnSpc>
                <a:spcPct val="100000"/>
              </a:lnSpc>
              <a:spcBef>
                <a:spcPts val="0"/>
              </a:spcBef>
              <a:buNone/>
            </a:pPr>
            <a:r>
              <a:rPr lang="en-US" sz="2800" i="1" dirty="0">
                <a:solidFill>
                  <a:srgbClr val="000000"/>
                </a:solidFill>
                <a:latin typeface="Arial"/>
                <a:ea typeface="Arial"/>
                <a:cs typeface="Arial"/>
                <a:sym typeface="Arial"/>
              </a:rPr>
              <a:t>anaerobic respiration</a:t>
            </a:r>
          </a:p>
        </p:txBody>
      </p:sp>
      <p:pic>
        <p:nvPicPr>
          <p:cNvPr id="48" name="Shape 48"/>
          <p:cNvPicPr preferRelativeResize="0"/>
          <p:nvPr/>
        </p:nvPicPr>
        <p:blipFill>
          <a:blip r:embed="rId3">
            <a:alphaModFix/>
          </a:blip>
          <a:stretch>
            <a:fillRect/>
          </a:stretch>
        </p:blipFill>
        <p:spPr>
          <a:xfrm>
            <a:off x="6002059" y="2956217"/>
            <a:ext cx="3857837" cy="4566331"/>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4266" dirty="0">
                <a:solidFill>
                  <a:srgbClr val="000000"/>
                </a:solidFill>
                <a:latin typeface="Arial"/>
                <a:ea typeface="Arial"/>
                <a:cs typeface="Arial"/>
                <a:sym typeface="Arial"/>
              </a:rPr>
              <a:t>There are three stages</a:t>
            </a:r>
          </a:p>
        </p:txBody>
      </p:sp>
      <p:sp>
        <p:nvSpPr>
          <p:cNvPr id="54" name="Shape 54"/>
          <p:cNvSpPr txBox="1">
            <a:spLocks noGrp="1"/>
          </p:cNvSpPr>
          <p:nvPr>
            <p:ph type="body" idx="1"/>
          </p:nvPr>
        </p:nvSpPr>
        <p:spPr>
          <a:xfrm>
            <a:off x="304800" y="1727175"/>
            <a:ext cx="9640899" cy="3965124"/>
          </a:xfrm>
          <a:prstGeom prst="rect">
            <a:avLst/>
          </a:prstGeom>
        </p:spPr>
        <p:txBody>
          <a:bodyPr lIns="38100" tIns="38100" rIns="38100" bIns="38100" anchor="t" anchorCtr="0">
            <a:noAutofit/>
          </a:bodyPr>
          <a:lstStyle/>
          <a:p>
            <a:pPr rtl="0">
              <a:lnSpc>
                <a:spcPct val="100000"/>
              </a:lnSpc>
              <a:spcBef>
                <a:spcPts val="0"/>
              </a:spcBef>
              <a:buNone/>
            </a:pPr>
            <a:r>
              <a:rPr lang="en-US" sz="4800">
                <a:solidFill>
                  <a:srgbClr val="000000"/>
                </a:solidFill>
                <a:latin typeface="Arial"/>
                <a:ea typeface="Arial"/>
                <a:cs typeface="Arial"/>
                <a:sym typeface="Arial"/>
              </a:rPr>
              <a:t>1.  Glycolysis</a:t>
            </a:r>
          </a:p>
          <a:p>
            <a:pPr rtl="0">
              <a:lnSpc>
                <a:spcPct val="100000"/>
              </a:lnSpc>
              <a:spcBef>
                <a:spcPts val="0"/>
              </a:spcBef>
              <a:buNone/>
            </a:pPr>
            <a:endParaRPr sz="4800">
              <a:solidFill>
                <a:srgbClr val="000000"/>
              </a:solidFill>
              <a:latin typeface="Arial"/>
              <a:ea typeface="Arial"/>
              <a:cs typeface="Arial"/>
              <a:sym typeface="Arial"/>
            </a:endParaRPr>
          </a:p>
          <a:p>
            <a:pPr rtl="0">
              <a:lnSpc>
                <a:spcPct val="100000"/>
              </a:lnSpc>
              <a:spcBef>
                <a:spcPts val="0"/>
              </a:spcBef>
              <a:buNone/>
            </a:pPr>
            <a:r>
              <a:rPr lang="en-US" sz="4800">
                <a:solidFill>
                  <a:srgbClr val="000000"/>
                </a:solidFill>
                <a:latin typeface="Arial"/>
                <a:ea typeface="Arial"/>
                <a:cs typeface="Arial"/>
                <a:sym typeface="Arial"/>
              </a:rPr>
              <a:t>2.  Kreb's Cycle (Citric Acid Cycle)</a:t>
            </a:r>
          </a:p>
          <a:p>
            <a:pPr rtl="0">
              <a:lnSpc>
                <a:spcPct val="100000"/>
              </a:lnSpc>
              <a:spcBef>
                <a:spcPts val="0"/>
              </a:spcBef>
              <a:buNone/>
            </a:pPr>
            <a:endParaRPr sz="4800">
              <a:solidFill>
                <a:srgbClr val="000000"/>
              </a:solidFill>
              <a:latin typeface="Arial"/>
              <a:ea typeface="Arial"/>
              <a:cs typeface="Arial"/>
              <a:sym typeface="Arial"/>
            </a:endParaRPr>
          </a:p>
          <a:p>
            <a:pPr rtl="0">
              <a:lnSpc>
                <a:spcPct val="100000"/>
              </a:lnSpc>
              <a:spcBef>
                <a:spcPts val="0"/>
              </a:spcBef>
              <a:buNone/>
            </a:pPr>
            <a:r>
              <a:rPr lang="en-US" sz="4800">
                <a:solidFill>
                  <a:srgbClr val="000000"/>
                </a:solidFill>
                <a:latin typeface="Arial"/>
                <a:ea typeface="Arial"/>
                <a:cs typeface="Arial"/>
                <a:sym typeface="Arial"/>
              </a:rPr>
              <a:t>3.  Electron Transport Chain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1235212" y="5776560"/>
            <a:ext cx="8436062" cy="1789524"/>
          </a:xfrm>
          <a:prstGeom prst="rect">
            <a:avLst/>
          </a:prstGeom>
        </p:spPr>
        <p:txBody>
          <a:bodyPr lIns="38100" tIns="38100" rIns="38100" bIns="38100" anchor="t" anchorCtr="0">
            <a:noAutofit/>
          </a:bodyPr>
          <a:lstStyle/>
          <a:p>
            <a:pPr rtl="0">
              <a:lnSpc>
                <a:spcPct val="100000"/>
              </a:lnSpc>
              <a:spcBef>
                <a:spcPts val="0"/>
              </a:spcBef>
              <a:buNone/>
            </a:pPr>
            <a:endParaRPr sz="3200" dirty="0" smtClean="0">
              <a:solidFill>
                <a:srgbClr val="000000"/>
              </a:solidFill>
              <a:latin typeface="Arial"/>
              <a:ea typeface="Arial"/>
              <a:cs typeface="Arial"/>
              <a:sym typeface="Arial"/>
            </a:endParaRPr>
          </a:p>
          <a:p>
            <a:pPr rtl="0">
              <a:lnSpc>
                <a:spcPct val="100000"/>
              </a:lnSpc>
              <a:spcBef>
                <a:spcPts val="0"/>
              </a:spcBef>
              <a:buNone/>
            </a:pPr>
            <a:r>
              <a:rPr lang="en-US" sz="3200" dirty="0" smtClean="0"/>
              <a:t>-</a:t>
            </a:r>
            <a:r>
              <a:rPr lang="en-US" sz="3200" dirty="0" smtClean="0">
                <a:solidFill>
                  <a:srgbClr val="000000"/>
                </a:solidFill>
                <a:latin typeface="Arial"/>
                <a:ea typeface="Arial"/>
                <a:cs typeface="Arial"/>
                <a:sym typeface="Arial"/>
              </a:rPr>
              <a:t>net </a:t>
            </a:r>
            <a:r>
              <a:rPr lang="en-US" sz="3200" dirty="0">
                <a:solidFill>
                  <a:srgbClr val="000000"/>
                </a:solidFill>
                <a:latin typeface="Arial"/>
                <a:ea typeface="Arial"/>
                <a:cs typeface="Arial"/>
                <a:sym typeface="Arial"/>
              </a:rPr>
              <a:t>yield of 2 ATP per glucose molecule</a:t>
            </a:r>
            <a:r>
              <a:rPr lang="en-US" sz="3200" dirty="0" smtClean="0">
                <a:solidFill>
                  <a:srgbClr val="000000"/>
                </a:solidFill>
                <a:latin typeface="Arial"/>
                <a:ea typeface="Arial"/>
                <a:cs typeface="Arial"/>
                <a:sym typeface="Arial"/>
              </a:rPr>
              <a:t/>
            </a:r>
            <a:br>
              <a:rPr lang="en-US" sz="3200" dirty="0" smtClean="0">
                <a:solidFill>
                  <a:srgbClr val="000000"/>
                </a:solidFill>
                <a:latin typeface="Arial"/>
                <a:ea typeface="Arial"/>
                <a:cs typeface="Arial"/>
                <a:sym typeface="Arial"/>
              </a:rPr>
            </a:br>
            <a:r>
              <a:rPr lang="en-US" sz="3200" dirty="0" smtClean="0">
                <a:solidFill>
                  <a:srgbClr val="000000"/>
                </a:solidFill>
                <a:latin typeface="Arial"/>
                <a:ea typeface="Arial"/>
                <a:cs typeface="Arial"/>
                <a:sym typeface="Arial"/>
              </a:rPr>
              <a:t>-net </a:t>
            </a:r>
            <a:r>
              <a:rPr lang="en-US" sz="3200" dirty="0">
                <a:solidFill>
                  <a:srgbClr val="000000"/>
                </a:solidFill>
                <a:latin typeface="Arial"/>
                <a:ea typeface="Arial"/>
                <a:cs typeface="Arial"/>
                <a:sym typeface="Arial"/>
              </a:rPr>
              <a:t>yield of 2 NADH per glucose molecule</a:t>
            </a:r>
          </a:p>
        </p:txBody>
      </p:sp>
      <p:pic>
        <p:nvPicPr>
          <p:cNvPr id="60" name="Shape 60"/>
          <p:cNvPicPr preferRelativeResize="0"/>
          <p:nvPr/>
        </p:nvPicPr>
        <p:blipFill>
          <a:blip r:embed="rId3">
            <a:alphaModFix/>
          </a:blip>
          <a:stretch>
            <a:fillRect/>
          </a:stretch>
        </p:blipFill>
        <p:spPr>
          <a:xfrm>
            <a:off x="177457" y="148227"/>
            <a:ext cx="7620000" cy="3810000"/>
          </a:xfrm>
          <a:prstGeom prst="rect">
            <a:avLst/>
          </a:prstGeom>
          <a:noFill/>
          <a:ln>
            <a:noFill/>
          </a:ln>
        </p:spPr>
      </p:pic>
      <p:sp>
        <p:nvSpPr>
          <p:cNvPr id="61" name="Shape 61"/>
          <p:cNvSpPr txBox="1"/>
          <p:nvPr/>
        </p:nvSpPr>
        <p:spPr>
          <a:xfrm>
            <a:off x="7518400" y="101600"/>
            <a:ext cx="2598924" cy="577950"/>
          </a:xfrm>
          <a:prstGeom prst="rect">
            <a:avLst/>
          </a:prstGeom>
          <a:solidFill>
            <a:srgbClr val="00FFFF"/>
          </a:solidFill>
          <a:ln>
            <a:noFill/>
          </a:ln>
        </p:spPr>
        <p:txBody>
          <a:bodyPr lIns="38100" tIns="38100" rIns="38100" bIns="38100" anchor="t" anchorCtr="0">
            <a:noAutofit/>
          </a:bodyPr>
          <a:lstStyle/>
          <a:p>
            <a:pPr algn="ctr" rtl="0">
              <a:lnSpc>
                <a:spcPct val="100000"/>
              </a:lnSpc>
              <a:spcBef>
                <a:spcPts val="0"/>
              </a:spcBef>
              <a:buNone/>
            </a:pPr>
            <a:r>
              <a:rPr lang="en-US" sz="2666" b="1" dirty="0">
                <a:solidFill>
                  <a:srgbClr val="000000"/>
                </a:solidFill>
                <a:latin typeface="Arial"/>
                <a:ea typeface="Arial"/>
                <a:cs typeface="Arial"/>
                <a:sym typeface="Arial"/>
              </a:rPr>
              <a:t>GLYCOLYSIS</a:t>
            </a:r>
          </a:p>
        </p:txBody>
      </p:sp>
      <p:sp>
        <p:nvSpPr>
          <p:cNvPr id="62" name="Shape 62"/>
          <p:cNvSpPr txBox="1"/>
          <p:nvPr/>
        </p:nvSpPr>
        <p:spPr>
          <a:xfrm>
            <a:off x="295753" y="4381058"/>
            <a:ext cx="9585891" cy="1551411"/>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000" b="1" dirty="0" smtClean="0">
                <a:solidFill>
                  <a:srgbClr val="54F8FE"/>
                </a:solidFill>
                <a:latin typeface="Arial"/>
                <a:ea typeface="Arial"/>
                <a:cs typeface="Arial"/>
                <a:sym typeface="Arial"/>
              </a:rPr>
              <a:t>Step 1:</a:t>
            </a:r>
            <a:r>
              <a:rPr lang="en-US" sz="2000" b="1" dirty="0" smtClean="0">
                <a:solidFill>
                  <a:srgbClr val="000000"/>
                </a:solidFill>
                <a:latin typeface="Arial"/>
                <a:ea typeface="Arial"/>
                <a:cs typeface="Arial"/>
                <a:sym typeface="Arial"/>
              </a:rPr>
              <a:t>  </a:t>
            </a:r>
            <a:r>
              <a:rPr lang="en-US" sz="3200" b="1" dirty="0" smtClean="0">
                <a:solidFill>
                  <a:srgbClr val="000000"/>
                </a:solidFill>
                <a:latin typeface="Arial"/>
                <a:ea typeface="Arial"/>
                <a:cs typeface="Arial"/>
                <a:sym typeface="Arial"/>
              </a:rPr>
              <a:t>GLYCOLYSIS </a:t>
            </a:r>
            <a:r>
              <a:rPr lang="en-US" sz="3200" b="1" dirty="0">
                <a:solidFill>
                  <a:srgbClr val="000000"/>
                </a:solidFill>
                <a:latin typeface="Arial"/>
                <a:ea typeface="Arial"/>
                <a:cs typeface="Arial"/>
                <a:sym typeface="Arial"/>
              </a:rPr>
              <a:t>  =  "</a:t>
            </a:r>
            <a:r>
              <a:rPr lang="en-US" sz="3200" b="1" dirty="0" err="1">
                <a:solidFill>
                  <a:srgbClr val="000000"/>
                </a:solidFill>
                <a:latin typeface="Arial"/>
                <a:ea typeface="Arial"/>
                <a:cs typeface="Arial"/>
                <a:sym typeface="Arial"/>
              </a:rPr>
              <a:t>glyco</a:t>
            </a:r>
            <a:r>
              <a:rPr lang="en-US" sz="3200" b="1" dirty="0">
                <a:solidFill>
                  <a:srgbClr val="000000"/>
                </a:solidFill>
                <a:latin typeface="Arial"/>
                <a:ea typeface="Arial"/>
                <a:cs typeface="Arial"/>
                <a:sym typeface="Arial"/>
              </a:rPr>
              <a:t> - </a:t>
            </a:r>
            <a:r>
              <a:rPr lang="en-US" sz="3200" b="1" dirty="0" err="1">
                <a:solidFill>
                  <a:srgbClr val="000000"/>
                </a:solidFill>
                <a:latin typeface="Arial"/>
                <a:ea typeface="Arial"/>
                <a:cs typeface="Arial"/>
                <a:sym typeface="Arial"/>
              </a:rPr>
              <a:t>lysis</a:t>
            </a:r>
            <a:r>
              <a:rPr lang="en-US" sz="3200" b="1" dirty="0">
                <a:solidFill>
                  <a:srgbClr val="000000"/>
                </a:solidFill>
                <a:latin typeface="Arial"/>
                <a:ea typeface="Arial"/>
                <a:cs typeface="Arial"/>
                <a:sym typeface="Arial"/>
              </a:rPr>
              <a:t> " </a:t>
            </a:r>
            <a:r>
              <a:rPr lang="en-US" sz="3200" b="1" dirty="0" smtClean="0">
                <a:solidFill>
                  <a:srgbClr val="000000"/>
                </a:solidFill>
                <a:latin typeface="Arial"/>
                <a:ea typeface="Arial"/>
                <a:cs typeface="Arial"/>
                <a:sym typeface="Arial"/>
              </a:rPr>
              <a:t> </a:t>
            </a:r>
          </a:p>
          <a:p>
            <a:pPr rtl="0">
              <a:lnSpc>
                <a:spcPct val="100000"/>
              </a:lnSpc>
              <a:spcBef>
                <a:spcPts val="0"/>
              </a:spcBef>
              <a:buNone/>
            </a:pPr>
            <a:r>
              <a:rPr lang="en-US" sz="3200" b="1" dirty="0" smtClean="0">
                <a:solidFill>
                  <a:srgbClr val="000000"/>
                </a:solidFill>
                <a:latin typeface="Arial"/>
                <a:ea typeface="Arial"/>
                <a:cs typeface="Arial"/>
                <a:sym typeface="Arial"/>
              </a:rPr>
              <a:t>		is </a:t>
            </a:r>
            <a:r>
              <a:rPr lang="en-US" sz="3200" b="1" dirty="0">
                <a:solidFill>
                  <a:srgbClr val="000000"/>
                </a:solidFill>
                <a:latin typeface="Arial"/>
                <a:ea typeface="Arial"/>
                <a:cs typeface="Arial"/>
                <a:sym typeface="Arial"/>
              </a:rPr>
              <a:t>the splitting of a</a:t>
            </a:r>
            <a:r>
              <a:rPr lang="en-US" sz="3200" b="1" dirty="0" smtClean="0">
                <a:solidFill>
                  <a:srgbClr val="000000"/>
                </a:solidFill>
                <a:latin typeface="Arial"/>
                <a:ea typeface="Arial"/>
                <a:cs typeface="Arial"/>
                <a:sym typeface="Arial"/>
              </a:rPr>
              <a:t> 6 </a:t>
            </a:r>
            <a:r>
              <a:rPr lang="en-US" sz="3200" b="1" dirty="0">
                <a:solidFill>
                  <a:srgbClr val="000000"/>
                </a:solidFill>
                <a:latin typeface="Arial"/>
                <a:ea typeface="Arial"/>
                <a:cs typeface="Arial"/>
                <a:sym typeface="Arial"/>
              </a:rPr>
              <a:t>carbon glucose into</a:t>
            </a:r>
            <a:r>
              <a:rPr lang="en-US" sz="3200" b="1" dirty="0" smtClean="0">
                <a:solidFill>
                  <a:srgbClr val="000000"/>
                </a:solidFill>
                <a:latin typeface="Arial"/>
                <a:ea typeface="Arial"/>
                <a:cs typeface="Arial"/>
                <a:sym typeface="Arial"/>
              </a:rPr>
              <a:t> </a:t>
            </a:r>
          </a:p>
          <a:p>
            <a:pPr rtl="0">
              <a:lnSpc>
                <a:spcPct val="100000"/>
              </a:lnSpc>
              <a:spcBef>
                <a:spcPts val="0"/>
              </a:spcBef>
              <a:buNone/>
            </a:pPr>
            <a:r>
              <a:rPr lang="en-US" sz="3200" b="1" dirty="0" smtClean="0">
                <a:solidFill>
                  <a:srgbClr val="000000"/>
                </a:solidFill>
                <a:latin typeface="Arial"/>
                <a:ea typeface="Arial"/>
                <a:cs typeface="Arial"/>
                <a:sym typeface="Arial"/>
              </a:rPr>
              <a:t>		two </a:t>
            </a:r>
            <a:r>
              <a:rPr lang="en-US" sz="3200" b="1" dirty="0" err="1">
                <a:solidFill>
                  <a:srgbClr val="000000"/>
                </a:solidFill>
                <a:latin typeface="Arial"/>
                <a:ea typeface="Arial"/>
                <a:cs typeface="Arial"/>
                <a:sym typeface="Arial"/>
              </a:rPr>
              <a:t>pyruvates</a:t>
            </a:r>
            <a:r>
              <a:rPr lang="en-US" sz="3200" b="1" dirty="0">
                <a:solidFill>
                  <a:srgbClr val="000000"/>
                </a:solidFill>
                <a:latin typeface="Arial"/>
                <a:ea typeface="Arial"/>
                <a:cs typeface="Arial"/>
                <a:sym typeface="Arial"/>
              </a:rPr>
              <a:t>,  </a:t>
            </a:r>
            <a:r>
              <a:rPr lang="en-US" sz="2800" b="1" dirty="0">
                <a:solidFill>
                  <a:srgbClr val="000000"/>
                </a:solidFill>
                <a:latin typeface="Arial"/>
                <a:ea typeface="Arial"/>
                <a:cs typeface="Arial"/>
                <a:sym typeface="Arial"/>
              </a:rPr>
              <a:t>each having 3 </a:t>
            </a:r>
            <a:r>
              <a:rPr lang="en-US" sz="2800" b="1" dirty="0" smtClean="0">
                <a:solidFill>
                  <a:srgbClr val="000000"/>
                </a:solidFill>
                <a:latin typeface="Arial"/>
                <a:ea typeface="Arial"/>
                <a:cs typeface="Arial"/>
                <a:sym typeface="Arial"/>
              </a:rPr>
              <a:t>carbons.</a:t>
            </a:r>
            <a:endParaRPr lang="en-US" sz="2800" b="1" dirty="0">
              <a:solidFill>
                <a:srgbClr val="000000"/>
              </a:solidFill>
              <a:latin typeface="Arial"/>
              <a:ea typeface="Arial"/>
              <a:cs typeface="Arial"/>
              <a:sym typeface="Arial"/>
            </a:endParaRPr>
          </a:p>
        </p:txBody>
      </p:sp>
      <p:sp>
        <p:nvSpPr>
          <p:cNvPr id="63" name="Shape 63"/>
          <p:cNvSpPr txBox="1"/>
          <p:nvPr/>
        </p:nvSpPr>
        <p:spPr>
          <a:xfrm>
            <a:off x="7620000" y="688239"/>
            <a:ext cx="2486199" cy="1061199"/>
          </a:xfrm>
          <a:prstGeom prst="rect">
            <a:avLst/>
          </a:prstGeom>
          <a:noFill/>
          <a:ln>
            <a:noFill/>
          </a:ln>
        </p:spPr>
        <p:txBody>
          <a:bodyPr lIns="38100" tIns="38100" rIns="38100" bIns="38100" anchor="t" anchorCtr="0">
            <a:noAutofit/>
          </a:bodyPr>
          <a:lstStyle/>
          <a:p>
            <a:pPr algn="ctr" rtl="0">
              <a:lnSpc>
                <a:spcPct val="100000"/>
              </a:lnSpc>
              <a:spcBef>
                <a:spcPts val="0"/>
              </a:spcBef>
              <a:buNone/>
            </a:pPr>
            <a:r>
              <a:rPr lang="en-US" sz="2400" dirty="0">
                <a:solidFill>
                  <a:srgbClr val="000000"/>
                </a:solidFill>
                <a:latin typeface="Arial"/>
                <a:ea typeface="Arial"/>
                <a:cs typeface="Arial"/>
                <a:sym typeface="Arial"/>
              </a:rPr>
              <a:t>can occur </a:t>
            </a:r>
            <a:r>
              <a:rPr lang="en-US" sz="2400" b="1" dirty="0">
                <a:solidFill>
                  <a:srgbClr val="000000"/>
                </a:solidFill>
                <a:latin typeface="Arial"/>
                <a:ea typeface="Arial"/>
                <a:cs typeface="Arial"/>
                <a:sym typeface="Arial"/>
              </a:rPr>
              <a:t>without</a:t>
            </a:r>
            <a:r>
              <a:rPr lang="en-US" sz="2400" dirty="0">
                <a:solidFill>
                  <a:srgbClr val="000000"/>
                </a:solidFill>
                <a:latin typeface="Arial"/>
                <a:ea typeface="Arial"/>
                <a:cs typeface="Arial"/>
                <a:sym typeface="Arial"/>
              </a:rPr>
              <a:t> oxygen</a:t>
            </a:r>
          </a:p>
        </p:txBody>
      </p:sp>
      <p:sp>
        <p:nvSpPr>
          <p:cNvPr id="9" name="Rectangle 8"/>
          <p:cNvSpPr/>
          <p:nvPr/>
        </p:nvSpPr>
        <p:spPr>
          <a:xfrm>
            <a:off x="7518400" y="101600"/>
            <a:ext cx="2598924" cy="1647838"/>
          </a:xfrm>
          <a:prstGeom prst="rect">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theme/theme1.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1192</Words>
  <Application>Microsoft Macintosh PowerPoint</Application>
  <PresentationFormat>Custom</PresentationFormat>
  <Paragraphs>147</Paragraphs>
  <Slides>23</Slides>
  <Notes>21</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Custom Theme</vt:lpstr>
      <vt:lpstr>Slide 0</vt:lpstr>
      <vt:lpstr>Cellular Respiration</vt:lpstr>
      <vt:lpstr>Slide 2</vt:lpstr>
      <vt:lpstr>Where Does Cellular Respiration Take Place?</vt:lpstr>
      <vt:lpstr>Slide 4</vt:lpstr>
      <vt:lpstr>Slide 5</vt:lpstr>
      <vt:lpstr>Aerobic Respiration  occurs in the presence of oxygen.</vt:lpstr>
      <vt:lpstr>There are three stages</vt:lpstr>
      <vt:lpstr>Slide 8</vt:lpstr>
      <vt:lpstr>Slide 9</vt:lpstr>
      <vt:lpstr>Step 2. Citric Acid or Krebs Cycle</vt:lpstr>
      <vt:lpstr>Slide 11</vt:lpstr>
      <vt:lpstr>3. Electron Transport System:</vt:lpstr>
      <vt:lpstr>Slide 13</vt:lpstr>
      <vt:lpstr>Slide 14</vt:lpstr>
      <vt:lpstr>Fermentation</vt:lpstr>
      <vt:lpstr>Slide 16</vt:lpstr>
      <vt:lpstr>Slide 17</vt:lpstr>
      <vt:lpstr>Food for thought . . .</vt:lpstr>
      <vt:lpstr>4.  Compare Photosynthesis to Respiration</vt:lpstr>
      <vt:lpstr>Self Test</vt:lpstr>
      <vt:lpstr>Slide 21</vt:lpstr>
      <vt:lpstr>The Mystery of the Seven Deaths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cp:lastModifiedBy>Debra Boyce</cp:lastModifiedBy>
  <cp:revision>3</cp:revision>
  <dcterms:created xsi:type="dcterms:W3CDTF">2014-09-25T03:29:56Z</dcterms:created>
  <dcterms:modified xsi:type="dcterms:W3CDTF">2014-09-25T05:35:49Z</dcterms:modified>
</cp:coreProperties>
</file>